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Default Extension="png" ContentType="image/png"/>
  <Default Extension="jpg" ContentType="image/jpeg"/>
  <Default Extension="jpeg" ContentType="image/jpeg"/>
  <Default Extension="gif" ContentType="image/gif"/>
  <Default Extension="svg" ContentType="image/svg+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harts/chart3_1.xml" ContentType="application/vnd.openxmlformats-officedocument.drawingml.chart+xml"/>
  <Override PartName="/ppt/charts/chart4_1.xml" ContentType="application/vnd.openxmlformats-officedocument.drawingml.chart+xml"/>
  <Override PartName="/ppt/charts/chart17_1.xml" ContentType="application/vnd.openxmlformats-officedocument.drawingml.chart+xml"/>
</Types>
</file>

<file path=_rels/.rels><?xml version="1.0" encoding="UTF-8" standalone="yes"?><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p="http://schemas.openxmlformats.org/presentationml/2006/main" xmlns:a="http://schemas.openxmlformats.org/drawingml/2006/main" xmlns:r="http://schemas.openxmlformats.org/officeDocument/2006/relationships" embedTrueTypeFonts="1" saveSubsetFonts="1"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type="custom"/>
  <p:notesSz cx="12192000" cy="6858000"/>
  <p:embeddedFontLst>
    <p:embeddedFont>
      <p:font typeface="Quattrocento Sans" charset="-122" pitchFamily="34"/>
      <p:regular r:id="rId23"/>
    </p:embeddedFont>
    <p:embeddedFont>
      <p:font typeface="Oranienbaum" charset="-122" pitchFamily="34"/>
      <p:regular r:id="rId24"/>
    </p:embeddedFont>
  </p:embeddedFontLst>
</p:presentation>
</file>

<file path=ppt/presProps.xml><?xml version="1.0" encoding="utf-8"?>
<p:presentationPr xmlns:p="http://schemas.openxmlformats.org/presentationml/2006/main" xmlns:a="http://schemas.openxmlformats.org/drawingml/2006/main" xmlns:r="http://schemas.openxmlformats.org/officeDocument/2006/relationships"/>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a="http://schemas.openxmlformats.org/drawingml/2006/main" xmlns:r="http://schemas.openxmlformats.org/officeDocument/2006/relationships">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font" Target="fonts/font1.fntdata"/><Relationship Id="rId24" Type="http://schemas.openxmlformats.org/officeDocument/2006/relationships/font" Target="fonts/font2.fntdata"/><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ableStyles" Target="tableStyles.xml"/></Relationships>
</file>

<file path=ppt/charts/chart17_1.xml><?xml version="1.0" encoding="utf-8"?>
<c:chartSpace xmlns:c="http://schemas.openxmlformats.org/drawingml/2006/chart" xmlns:a="http://schemas.openxmlformats.org/drawingml/2006/main" xmlns:r="http://schemas.openxmlformats.org/officeDocument/2006/relationships">
  <c:date1904 val="0"/>
  <c:chart>
    <c:plotArea>
      <c:layout/>
      <c:barChart>
        <c:barDir val="col"/>
        <c:grouping val="clustered"/>
        <c:varyColors val="0"/>
        <c:ser>
          <c:idx val="0"/>
          <c:order val="0"/>
          <c:tx>
            <c:v>markets</c:v>
          </c:tx>
          <c:spPr>
            <a:solidFill>
              <a:srgbClr val="14213D"/>
            </a:solidFill>
          </c:spPr>
          <c:dLbls>
            <c:txPr>
              <a:bodyPr/>
              <a:lstStyle/>
              <a:p>
                <a:pPr>
                  <a:defRPr sz="900" noProof="1" b="0" i="0" u="none" strike="noStrike">
                    <a:solidFill>
                      <a:srgbClr val="14213D"/>
                    </a:solidFill>
                    <a:latin typeface="Arial"/>
                  </a:defRPr>
                </a:pPr>
                <a:endParaRPr lang="en-US" noProof="1"/>
              </a:p>
            </c:txPr>
            <c:dLblPos val="ctr"/>
            <c:showLegendKey val="0"/>
            <c:showVal val="1"/>
            <c:showCatName val="0"/>
            <c:showSerName val="0"/>
            <c:showPercent val="0"/>
            <c:showBubbleSize val="0"/>
          </c:dLbls>
          <c:cat>
            <c:strLit>
              <c:ptCount val="4"/>
              <c:pt idx="0">
                <c:v>P1 Kenya (live)</c:v>
              </c:pt>
              <c:pt idx="1">
                <c:v>P2 Kenya Deep</c:v>
              </c:pt>
              <c:pt idx="2">
                <c:v>P3 East Africa</c:v>
              </c:pt>
              <c:pt idx="3">
                <c:v>P4 W. Africa*</c:v>
              </c:pt>
            </c:strLit>
          </c:cat>
          <c:val>
            <c:numLit>
              <c:formatCode>General</c:formatCode>
              <c:ptCount val="4"/>
              <c:pt idx="0">
                <c:v>1</c:v>
              </c:pt>
              <c:pt idx="1">
                <c:v>1</c:v>
              </c:pt>
              <c:pt idx="2">
                <c:v>4</c:v>
              </c:pt>
              <c:pt idx="3">
                <c:v>6</c:v>
              </c:pt>
            </c:numLit>
          </c:val>
        </c:ser>
        <c:ser>
          <c:idx val="1"/>
          <c:order val="1"/>
          <c:tx>
            <c:v>modules</c:v>
          </c:tx>
          <c:spPr>
            <a:solidFill>
              <a:srgbClr val="E8960C"/>
            </a:solidFill>
          </c:spPr>
          <c:dLbls>
            <c:txPr>
              <a:bodyPr/>
              <a:lstStyle/>
              <a:p>
                <a:pPr>
                  <a:defRPr sz="900" noProof="1" b="0" i="0" u="none" strike="noStrike">
                    <a:solidFill>
                      <a:srgbClr val="14213D"/>
                    </a:solidFill>
                    <a:latin typeface="Arial"/>
                  </a:defRPr>
                </a:pPr>
                <a:endParaRPr lang="en-US" noProof="1"/>
              </a:p>
            </c:txPr>
            <c:dLblPos val="ctr"/>
            <c:showLegendKey val="0"/>
            <c:showVal val="1"/>
            <c:showCatName val="0"/>
            <c:showSerName val="0"/>
            <c:showPercent val="0"/>
            <c:showBubbleSize val="0"/>
          </c:dLbls>
          <c:cat>
            <c:strLit>
              <c:ptCount val="4"/>
              <c:pt idx="0">
                <c:v>P1 Kenya (live)</c:v>
              </c:pt>
              <c:pt idx="1">
                <c:v>P2 Kenya Deep</c:v>
              </c:pt>
              <c:pt idx="2">
                <c:v>P3 East Africa</c:v>
              </c:pt>
              <c:pt idx="3">
                <c:v>P4 W. Africa*</c:v>
              </c:pt>
            </c:strLit>
          </c:cat>
          <c:val>
            <c:numLit>
              <c:formatCode>General</c:formatCode>
              <c:ptCount val="4"/>
              <c:pt idx="0">
                <c:v>24</c:v>
              </c:pt>
              <c:pt idx="1">
                <c:v>40</c:v>
              </c:pt>
              <c:pt idx="2">
                <c:v>60</c:v>
              </c:pt>
              <c:pt idx="3">
                <c:v>85</c:v>
              </c:pt>
            </c:numLit>
          </c:val>
        </c:ser>
        <c:gapWidth val="56"/>
        <c:overlap val="-15"/>
        <c:axId val="1"/>
        <c:axId val="2"/>
      </c:barChart>
      <c:catAx>
        <c:axId val="1"/>
        <c:scaling>
          <c:orientation val="minMax"/>
        </c:scaling>
        <c:delete val="0"/>
        <c:axPos val="b"/>
        <c:majorGridlines>
          <c:spPr>
            <a:ln>
              <a:noFill/>
            </a:ln>
          </c:spPr>
        </c:majorGridlines>
        <c:numFmt formatCode="General" sourceLinked="1"/>
        <c:majorTickMark val="out"/>
        <c:minorTickMark val="none"/>
        <c:tickLblPos val="low"/>
        <c:spPr>
          <a:ln w="12700">
            <a:solidFill>
              <a:srgbClr val="DCD2BE"/>
            </a:solidFill>
          </a:ln>
        </c:spPr>
        <c:txPr>
          <a:bodyPr/>
          <a:lstStyle/>
          <a:p>
            <a:pPr>
              <a:defRPr sz="850" noProof="1" b="0" i="0" u="none" strike="noStrike">
                <a:solidFill>
                  <a:srgbClr val="7A6A58"/>
                </a:solidFill>
                <a:latin typeface="Arial"/>
              </a:defRPr>
            </a:pPr>
            <a:endParaRPr lang="en-US" noProof="1"/>
          </a:p>
        </c:txPr>
        <c:crossAx val="2"/>
        <c:crosses val="autoZero"/>
        <c:auto val="1"/>
        <c:lblAlgn val="ctr"/>
        <c:noMultiLvlLbl val="1"/>
      </c:catAx>
      <c:valAx>
        <c:axId val="2"/>
        <c:scaling>
          <c:orientation val="minMax"/>
          <c:max val="90"/>
          <c:min val="0"/>
        </c:scaling>
        <c:delete val="0"/>
        <c:axPos val="l"/>
        <c:majorGridlines>
          <c:spPr>
            <a:ln w="12700">
              <a:solidFill>
                <a:srgbClr val="DCD2BE"/>
              </a:solidFill>
              <a:prstDash val="dash"/>
            </a:ln>
          </c:spPr>
        </c:majorGridlines>
        <c:numFmt formatCode="General" sourceLinked="0"/>
        <c:majorTickMark val="out"/>
        <c:minorTickMark val="none"/>
        <c:tickLblPos val="nextTo"/>
        <c:spPr>
          <a:ln w="12700">
            <a:solidFill>
              <a:srgbClr val="888888"/>
            </a:solidFill>
          </a:ln>
        </c:spPr>
        <c:txPr>
          <a:bodyPr/>
          <a:lstStyle/>
          <a:p>
            <a:pPr>
              <a:defRPr sz="850" noProof="1" b="0" i="0" u="none" strike="noStrike">
                <a:solidFill>
                  <a:srgbClr val="7A6A58"/>
                </a:solidFill>
                <a:latin typeface="Arial"/>
              </a:defRPr>
            </a:pPr>
            <a:endParaRPr lang="en-US" noProof="1"/>
          </a:p>
        </c:txPr>
        <c:crossAx val="1"/>
        <c:crosses val="autoZero"/>
        <c:crossBetween val="between"/>
        <c:majorUnit val="10"/>
      </c:valAx>
      <c:spPr>
        <a:noFill/>
        <a:ln>
          <a:noFill/>
        </a:ln>
      </c:spPr>
    </c:plotArea>
    <c:plotVisOnly val="1"/>
    <c:dispBlanksAs val="gap"/>
  </c:chart>
  <c:spPr>
    <a:noFill/>
    <a:ln>
      <a:noFill/>
    </a:ln>
  </c:spPr>
</c:chartSpace>
</file>

<file path=ppt/charts/chart3_1.xml><?xml version="1.0" encoding="utf-8"?>
<c:chartSpace xmlns:c="http://schemas.openxmlformats.org/drawingml/2006/chart" xmlns:a="http://schemas.openxmlformats.org/drawingml/2006/main" xmlns:r="http://schemas.openxmlformats.org/officeDocument/2006/relationships">
  <c:date1904 val="0"/>
  <c:chart>
    <c:plotArea>
      <c:layout/>
      <c:barChart>
        <c:barDir val="col"/>
        <c:grouping val="clustered"/>
        <c:varyColors val="0"/>
        <c:ser>
          <c:idx val="0"/>
          <c:order val="0"/>
          <c:tx>
            <c:v>value</c:v>
          </c:tx>
          <c:spPr>
            <a:solidFill>
              <a:srgbClr val="E8960C"/>
            </a:solidFill>
          </c:spPr>
          <c:dLbls>
            <c:numFmt formatCode="0.0" sourceLinked="0"/>
            <c:txPr>
              <a:bodyPr/>
              <a:lstStyle/>
              <a:p>
                <a:pPr>
                  <a:defRPr sz="1000" noProof="1" b="0" i="0" u="none" strike="noStrike">
                    <a:solidFill>
                      <a:srgbClr val="14213D"/>
                    </a:solidFill>
                    <a:latin typeface="Arial"/>
                  </a:defRPr>
                </a:pPr>
                <a:endParaRPr lang="en-US" noProof="1"/>
              </a:p>
            </c:txPr>
            <c:dLblPos val="ctr"/>
            <c:showLegendKey val="0"/>
            <c:showVal val="1"/>
            <c:showCatName val="0"/>
            <c:showSerName val="0"/>
            <c:showPercent val="0"/>
            <c:showBubbleSize val="0"/>
          </c:dLbls>
          <c:cat>
            <c:strLit>
              <c:ptCount val="4"/>
              <c:pt idx="0">
                <c:v>Formal access</c:v>
              </c:pt>
              <c:pt idx="1">
                <c:v>High literacy</c:v>
              </c:pt>
              <c:pt idx="2">
                <c:v>Invest 2024</c:v>
              </c:pt>
              <c:pt idx="3">
                <c:v>Invest 2021</c:v>
              </c:pt>
            </c:strLit>
          </c:cat>
          <c:val>
            <c:numLit>
              <c:formatCode>General</c:formatCode>
              <c:ptCount val="4"/>
              <c:pt idx="0">
                <c:v>84.8</c:v>
              </c:pt>
              <c:pt idx="1">
                <c:v>42.1</c:v>
              </c:pt>
              <c:pt idx="2">
                <c:v>17.1</c:v>
              </c:pt>
              <c:pt idx="3">
                <c:v>39.5</c:v>
              </c:pt>
            </c:numLit>
          </c:val>
        </c:ser>
        <c:gapWidth val="82"/>
        <c:overlap val="0"/>
        <c:axId val="1"/>
        <c:axId val="2"/>
      </c:barChart>
      <c:catAx>
        <c:axId val="1"/>
        <c:scaling>
          <c:orientation val="minMax"/>
        </c:scaling>
        <c:delete val="0"/>
        <c:axPos val="b"/>
        <c:majorGridlines>
          <c:spPr>
            <a:ln>
              <a:noFill/>
            </a:ln>
          </c:spPr>
        </c:majorGridlines>
        <c:numFmt formatCode="General" sourceLinked="1"/>
        <c:majorTickMark val="out"/>
        <c:minorTickMark val="none"/>
        <c:tickLblPos val="low"/>
        <c:spPr>
          <a:ln w="12700">
            <a:solidFill>
              <a:srgbClr val="DCD2BE"/>
            </a:solidFill>
          </a:ln>
        </c:spPr>
        <c:txPr>
          <a:bodyPr/>
          <a:lstStyle/>
          <a:p>
            <a:pPr>
              <a:defRPr sz="900" noProof="1" b="0" i="0" u="none" strike="noStrike">
                <a:solidFill>
                  <a:srgbClr val="7A6A58"/>
                </a:solidFill>
                <a:latin typeface="Arial"/>
              </a:defRPr>
            </a:pPr>
            <a:endParaRPr lang="en-US" noProof="1"/>
          </a:p>
        </c:txPr>
        <c:crossAx val="2"/>
        <c:crosses val="autoZero"/>
        <c:auto val="1"/>
        <c:lblAlgn val="ctr"/>
        <c:noMultiLvlLbl val="1"/>
      </c:catAx>
      <c:valAx>
        <c:axId val="2"/>
        <c:scaling>
          <c:orientation val="minMax"/>
          <c:max val="90"/>
          <c:min val="0"/>
        </c:scaling>
        <c:delete val="0"/>
        <c:axPos val="l"/>
        <c:majorGridlines>
          <c:spPr>
            <a:ln w="12700">
              <a:solidFill>
                <a:srgbClr val="DCD2BE"/>
              </a:solidFill>
              <a:prstDash val="dash"/>
            </a:ln>
          </c:spPr>
        </c:majorGridlines>
        <c:numFmt formatCode="General" sourceLinked="0"/>
        <c:majorTickMark val="out"/>
        <c:minorTickMark val="none"/>
        <c:tickLblPos val="nextTo"/>
        <c:spPr>
          <a:ln w="12700">
            <a:solidFill>
              <a:srgbClr val="888888"/>
            </a:solidFill>
          </a:ln>
        </c:spPr>
        <c:txPr>
          <a:bodyPr/>
          <a:lstStyle/>
          <a:p>
            <a:pPr>
              <a:defRPr sz="900" noProof="1" b="0" i="0" u="none" strike="noStrike">
                <a:solidFill>
                  <a:srgbClr val="7A6A58"/>
                </a:solidFill>
                <a:latin typeface="Arial"/>
              </a:defRPr>
            </a:pPr>
            <a:endParaRPr lang="en-US" noProof="1"/>
          </a:p>
        </c:txPr>
        <c:crossAx val="1"/>
        <c:crosses val="autoZero"/>
        <c:crossBetween val="between"/>
        <c:majorUnit val="10"/>
      </c:valAx>
      <c:spPr>
        <a:noFill/>
        <a:ln>
          <a:noFill/>
        </a:ln>
      </c:spPr>
    </c:plotArea>
    <c:plotVisOnly val="1"/>
    <c:dispBlanksAs val="gap"/>
  </c:chart>
  <c:spPr>
    <a:noFill/>
    <a:ln>
      <a:noFill/>
    </a:ln>
  </c:spPr>
</c:chartSpace>
</file>

<file path=ppt/charts/chart4_1.xml><?xml version="1.0" encoding="utf-8"?>
<c:chartSpace xmlns:c="http://schemas.openxmlformats.org/drawingml/2006/chart" xmlns:a="http://schemas.openxmlformats.org/drawingml/2006/main" xmlns:r="http://schemas.openxmlformats.org/officeDocument/2006/relationships">
  <c:date1904 val="0"/>
  <c:chart>
    <c:plotArea>
      <c:layout/>
      <c:barChart>
        <c:barDir val="col"/>
        <c:grouping val="clustered"/>
        <c:varyColors val="0"/>
        <c:ser>
          <c:idx val="0"/>
          <c:order val="0"/>
          <c:tx>
            <c:v>rate</c:v>
          </c:tx>
          <c:spPr>
            <a:solidFill>
              <a:srgbClr val="E8960C"/>
            </a:solidFill>
          </c:spPr>
          <c:dLbls>
            <c:numFmt formatCode="0.00" sourceLinked="0"/>
            <c:txPr>
              <a:bodyPr/>
              <a:lstStyle/>
              <a:p>
                <a:pPr>
                  <a:defRPr sz="1000" noProof="1" b="0" i="0" u="none" strike="noStrike">
                    <a:solidFill>
                      <a:srgbClr val="14213D"/>
                    </a:solidFill>
                    <a:latin typeface="Arial"/>
                  </a:defRPr>
                </a:pPr>
                <a:endParaRPr lang="en-US" noProof="1"/>
              </a:p>
            </c:txPr>
            <c:dLblPos val="ctr"/>
            <c:showLegendKey val="0"/>
            <c:showVal val="1"/>
            <c:showCatName val="0"/>
            <c:showSerName val="0"/>
            <c:showPercent val="0"/>
            <c:showBubbleSize val="0"/>
          </c:dLbls>
          <c:cat>
            <c:strLit>
              <c:ptCount val="3"/>
              <c:pt idx="0">
                <c:v>Bank savings</c:v>
              </c:pt>
              <c:pt idx="1">
                <c:v>Inflation</c:v>
              </c:pt>
              <c:pt idx="2">
                <c:v>MMF (avg gross)</c:v>
              </c:pt>
            </c:strLit>
          </c:cat>
          <c:val>
            <c:numLit>
              <c:formatCode>General</c:formatCode>
              <c:ptCount val="3"/>
              <c:pt idx="0">
                <c:v>3.23</c:v>
              </c:pt>
              <c:pt idx="1">
                <c:v>6.41</c:v>
              </c:pt>
              <c:pt idx="2">
                <c:v>9.14</c:v>
              </c:pt>
            </c:numLit>
          </c:val>
        </c:ser>
        <c:gapWidth val="100"/>
        <c:overlap val="0"/>
        <c:axId val="1"/>
        <c:axId val="2"/>
      </c:barChart>
      <c:catAx>
        <c:axId val="1"/>
        <c:scaling>
          <c:orientation val="minMax"/>
        </c:scaling>
        <c:delete val="0"/>
        <c:axPos val="b"/>
        <c:majorGridlines>
          <c:spPr>
            <a:ln>
              <a:noFill/>
            </a:ln>
          </c:spPr>
        </c:majorGridlines>
        <c:numFmt formatCode="General" sourceLinked="1"/>
        <c:majorTickMark val="out"/>
        <c:minorTickMark val="none"/>
        <c:tickLblPos val="low"/>
        <c:spPr>
          <a:ln w="12700">
            <a:solidFill>
              <a:srgbClr val="DCD2BE"/>
            </a:solidFill>
          </a:ln>
        </c:spPr>
        <c:txPr>
          <a:bodyPr/>
          <a:lstStyle/>
          <a:p>
            <a:pPr>
              <a:defRPr sz="900" noProof="1" b="0" i="0" u="none" strike="noStrike">
                <a:solidFill>
                  <a:srgbClr val="7A6A58"/>
                </a:solidFill>
                <a:latin typeface="Arial"/>
              </a:defRPr>
            </a:pPr>
            <a:endParaRPr lang="en-US" noProof="1"/>
          </a:p>
        </c:txPr>
        <c:crossAx val="2"/>
        <c:crosses val="autoZero"/>
        <c:auto val="1"/>
        <c:lblAlgn val="ctr"/>
        <c:noMultiLvlLbl val="1"/>
      </c:catAx>
      <c:valAx>
        <c:axId val="2"/>
        <c:scaling>
          <c:orientation val="minMax"/>
          <c:max val="10"/>
          <c:min val="0"/>
        </c:scaling>
        <c:delete val="0"/>
        <c:axPos val="l"/>
        <c:majorGridlines>
          <c:spPr>
            <a:ln w="12700">
              <a:solidFill>
                <a:srgbClr val="DCD2BE"/>
              </a:solidFill>
              <a:prstDash val="dash"/>
            </a:ln>
          </c:spPr>
        </c:majorGridlines>
        <c:numFmt formatCode="General" sourceLinked="0"/>
        <c:majorTickMark val="out"/>
        <c:minorTickMark val="none"/>
        <c:tickLblPos val="nextTo"/>
        <c:spPr>
          <a:ln w="12700">
            <a:solidFill>
              <a:srgbClr val="888888"/>
            </a:solidFill>
          </a:ln>
        </c:spPr>
        <c:txPr>
          <a:bodyPr/>
          <a:lstStyle/>
          <a:p>
            <a:pPr>
              <a:defRPr sz="900" noProof="1" b="0" i="0" u="none" strike="noStrike">
                <a:solidFill>
                  <a:srgbClr val="7A6A58"/>
                </a:solidFill>
                <a:latin typeface="Arial"/>
              </a:defRPr>
            </a:pPr>
            <a:endParaRPr lang="en-US" noProof="1"/>
          </a:p>
        </c:txPr>
        <c:crossAx val="1"/>
        <c:crosses val="autoZero"/>
        <c:crossBetween val="between"/>
        <c:majorUnit val="2"/>
      </c:valAx>
      <c:spPr>
        <a:noFill/>
        <a:ln>
          <a:noFill/>
        </a:ln>
      </c:spPr>
    </c:plotArea>
    <c:plotVisOnly val="1"/>
    <c:dispBlanksAs val="gap"/>
  </c:chart>
  <c:spPr>
    <a:noFill/>
    <a:ln>
      <a:noFill/>
    </a:ln>
  </c:spPr>
</c:chartSpace>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type="blank" preserve="1">
  <p:cSld name="Blank">
    <p:spTree>
      <p:nvGrpSpPr>
        <p:cNvPr id="1" name=""/>
        <p:cNvGrpSpPr/>
        <p:nvPr/>
      </p:nvGrpSpPr>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p="http://schemas.openxmlformats.org/presentationml/2006/main" xmlns:a="http://schemas.openxmlformats.org/drawingml/2006/main" xmlns:r="http://schemas.openxmlformats.org/officeDocument/2006/relationships">
  <p:cSld>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7_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3_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4_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231209"/>
        </a:solidFill>
      </p:bgPr>
    </p:bg>
    <p:spTree>
      <p:nvGrpSpPr>
        <p:cNvPr id="1" name=""/>
        <p:cNvGrpSpPr/>
        <p:nvPr/>
      </p:nvGrpSpPr>
      <p:grpSpPr>
        <a:xfrm>
          <a:off x="0" y="0"/>
          <a:ext cx="0" cy="0"/>
          <a:chOff x="0" y="0"/>
          <a:chExt cx="0" cy="0"/>
        </a:xfrm>
      </p:grpSpPr>
      <p:sp>
        <p:nvSpPr>
          <p:cNvPr id="2" name="kicker"/>
          <p:cNvSpPr txBox="1"/>
          <p:nvPr/>
        </p:nvSpPr>
        <p:spPr>
          <a:xfrm>
            <a:off x="914400" y="812800"/>
            <a:ext cx="8890000" cy="203200"/>
          </a:xfrm>
          <a:prstGeom prst="rect">
            <a:avLst/>
          </a:prstGeom>
          <a:noFill/>
          <a:ln>
            <a:noFill/>
          </a:ln>
        </p:spPr>
        <p:txBody>
          <a:bodyPr lIns="0" rIns="0" tIns="0" bIns="0" wrap="none" rtlCol="0"/>
          <a:lstStyle/>
          <a:p>
            <a:pPr>
              <a:lnSpc>
                <a:spcPct val="120000"/>
              </a:lnSpc>
            </a:pPr>
            <a:r>
              <a:rPr lang="en-US" sz="1000" noProof="1" b="1" spc="300" kern="0">
                <a:solidFill>
                  <a:srgbClr val="E8960C"/>
                </a:solidFill>
                <a:latin typeface="QuattrocentoSans"/>
                <a:ea typeface="QuattrocentoSans"/>
              </a:rPr>
              <a:t>STRATEGIC PARTNERSHIP DECK · FOR EMPLOYERS, SACCOS, BANKS, INSURERS, DFIs &amp; TELCOS</a:t>
            </a:r>
            <a:endParaRPr lang="en-US" sz="1000" noProof="1"/>
          </a:p>
        </p:txBody>
      </p:sp>
      <p:sp>
        <p:nvSpPr>
          <p:cNvPr id="3" name="rule-top"/>
          <p:cNvSpPr/>
          <p:nvPr/>
        </p:nvSpPr>
        <p:spPr>
          <a:xfrm>
            <a:off x="914400" y="1219200"/>
            <a:ext cx="10363200" cy="12700"/>
          </a:xfrm>
          <a:prstGeom prst="rect">
            <a:avLst/>
          </a:prstGeom>
          <a:solidFill>
            <a:srgbClr val="E8960C">
              <a:alpha val="40000"/>
            </a:srgbClr>
          </a:solidFill>
          <a:ln>
            <a:noFill/>
          </a:ln>
        </p:spPr>
      </p:sp>
      <p:sp>
        <p:nvSpPr>
          <p:cNvPr id="4" name="title"/>
          <p:cNvSpPr txBox="1"/>
          <p:nvPr/>
        </p:nvSpPr>
        <p:spPr>
          <a:xfrm>
            <a:off x="914400" y="1625600"/>
            <a:ext cx="8890000" cy="2413000"/>
          </a:xfrm>
          <a:prstGeom prst="rect">
            <a:avLst/>
          </a:prstGeom>
          <a:noFill/>
          <a:ln>
            <a:noFill/>
          </a:ln>
        </p:spPr>
        <p:txBody>
          <a:bodyPr lIns="0" rIns="0" tIns="0" bIns="0" wrap="square" rtlCol="0"/>
          <a:lstStyle/>
          <a:p>
            <a:pPr>
              <a:lnSpc>
                <a:spcPct val="114000"/>
              </a:lnSpc>
            </a:pPr>
            <a:r>
              <a:rPr lang="en-US" sz="4600" noProof="1">
                <a:solidFill>
                  <a:srgbClr val="F7F2E7"/>
                </a:solidFill>
                <a:latin typeface="Oranienbaum"/>
                <a:ea typeface="Oranienbaum"/>
              </a:rPr>
              <a:t>Where Kenya's financial access</a:t>
            </a:r>
            <a:endParaRPr lang="en-US" sz="4600" noProof="1"/>
          </a:p>
          <a:p>
            <a:pPr>
              <a:lnSpc>
                <a:spcPct val="114000"/>
              </a:lnSpc>
            </a:pPr>
            <a:r>
              <a:rPr lang="en-US" sz="4600" noProof="1">
                <a:solidFill>
                  <a:srgbClr val="F7F2E7"/>
                </a:solidFill>
                <a:latin typeface="Oranienbaum"/>
                <a:ea typeface="Oranienbaum"/>
              </a:rPr>
              <a:t>finally becomes </a:t>
            </a:r>
            <a:r>
              <a:rPr lang="en-US" sz="4600" noProof="1">
                <a:solidFill>
                  <a:srgbClr val="E8960C"/>
                </a:solidFill>
                <a:latin typeface="Oranienbaum"/>
                <a:ea typeface="Oranienbaum"/>
              </a:rPr>
              <a:t>financial action.</a:t>
            </a:r>
            <a:endParaRPr lang="en-US" sz="4600" noProof="1"/>
          </a:p>
        </p:txBody>
      </p:sp>
      <p:sp>
        <p:nvSpPr>
          <p:cNvPr id="5" name="subtitle"/>
          <p:cNvSpPr txBox="1"/>
          <p:nvPr/>
        </p:nvSpPr>
        <p:spPr>
          <a:xfrm>
            <a:off x="914400" y="4191000"/>
            <a:ext cx="8128000" cy="711200"/>
          </a:xfrm>
          <a:prstGeom prst="rect">
            <a:avLst/>
          </a:prstGeom>
          <a:noFill/>
          <a:ln>
            <a:noFill/>
          </a:ln>
        </p:spPr>
        <p:txBody>
          <a:bodyPr lIns="0" rIns="0" tIns="0" bIns="0" wrap="square" rtlCol="0"/>
          <a:lstStyle/>
          <a:p>
            <a:pPr>
              <a:lnSpc>
                <a:spcPct val="155000"/>
              </a:lnSpc>
            </a:pPr>
            <a:r>
              <a:rPr lang="en-US" sz="1300" noProof="1">
                <a:solidFill>
                  <a:srgbClr val="D8CBB6"/>
                </a:solidFill>
                <a:latin typeface="QuattrocentoSans"/>
                <a:ea typeface="QuattrocentoSans"/>
              </a:rPr>
              <a:t>Kenya built the world's most advanced mobile money rails. JiPange and Mwangaza Yield are the missing intelligence layer on top of them — free, anonymous, built on official data, and live today.</a:t>
            </a:r>
            <a:endParaRPr lang="en-US" sz="1300" noProof="1"/>
          </a:p>
        </p:txBody>
      </p:sp>
      <p:sp>
        <p:nvSpPr>
          <p:cNvPr id="6" name="jp-mark"/>
          <p:cNvSpPr txBox="1"/>
          <p:nvPr/>
        </p:nvSpPr>
        <p:spPr>
          <a:xfrm>
            <a:off x="914400" y="5308600"/>
            <a:ext cx="5080000" cy="762000"/>
          </a:xfrm>
          <a:prstGeom prst="rect">
            <a:avLst/>
          </a:prstGeom>
          <a:noFill/>
          <a:ln>
            <a:noFill/>
          </a:ln>
        </p:spPr>
        <p:txBody>
          <a:bodyPr lIns="0" rIns="0" tIns="0" bIns="0" wrap="square" rtlCol="0"/>
          <a:lstStyle/>
          <a:p>
            <a:pPr>
              <a:lnSpc>
                <a:spcPct val="140000"/>
              </a:lnSpc>
            </a:pPr>
            <a:r>
              <a:rPr lang="en-US" sz="1600" noProof="1" b="1">
                <a:solidFill>
                  <a:srgbClr val="F7F2E7"/>
                </a:solidFill>
                <a:latin typeface="QuattrocentoSans"/>
                <a:ea typeface="QuattrocentoSans"/>
              </a:rPr>
              <a:t>JiPange</a:t>
            </a:r>
            <a:r>
              <a:rPr lang="en-US" sz="1050" noProof="1">
                <a:solidFill>
                  <a:srgbClr val="E8960C"/>
                </a:solidFill>
                <a:latin typeface="QuattrocentoSans"/>
                <a:ea typeface="QuattrocentoSans"/>
              </a:rPr>
              <a:t>  ·  jipangefinance.org</a:t>
            </a:r>
            <a:endParaRPr lang="en-US" sz="1600" noProof="1"/>
          </a:p>
          <a:p>
            <a:pPr>
              <a:lnSpc>
                <a:spcPct val="140000"/>
              </a:lnSpc>
            </a:pPr>
            <a:r>
              <a:rPr lang="en-US" sz="1000" noProof="1">
                <a:solidFill>
                  <a:srgbClr val="B9A98F"/>
                </a:solidFill>
                <a:latin typeface="QuattrocentoSans"/>
                <a:ea typeface="QuattrocentoSans"/>
              </a:rPr>
              <a:t>Kenya's financial planning copilot — 25 calculators, 6 goal planners, a 90-second Pesa Picture.</a:t>
            </a:r>
            <a:endParaRPr lang="en-US" sz="1600" noProof="1"/>
          </a:p>
        </p:txBody>
      </p:sp>
      <p:sp>
        <p:nvSpPr>
          <p:cNvPr id="7" name="my-mark"/>
          <p:cNvSpPr txBox="1"/>
          <p:nvPr/>
        </p:nvSpPr>
        <p:spPr>
          <a:xfrm>
            <a:off x="6197600" y="5308600"/>
            <a:ext cx="5080000" cy="762000"/>
          </a:xfrm>
          <a:prstGeom prst="rect">
            <a:avLst/>
          </a:prstGeom>
          <a:noFill/>
          <a:ln>
            <a:noFill/>
          </a:ln>
        </p:spPr>
        <p:txBody>
          <a:bodyPr lIns="0" rIns="0" tIns="0" bIns="0" wrap="square" rtlCol="0"/>
          <a:lstStyle/>
          <a:p>
            <a:pPr>
              <a:lnSpc>
                <a:spcPct val="140000"/>
              </a:lnSpc>
            </a:pPr>
            <a:r>
              <a:rPr lang="en-US" sz="1600" noProof="1" b="1">
                <a:solidFill>
                  <a:srgbClr val="F7F2E7"/>
                </a:solidFill>
                <a:latin typeface="QuattrocentoSans"/>
                <a:ea typeface="QuattrocentoSans"/>
              </a:rPr>
              <a:t>Mwangaza Yield</a:t>
            </a:r>
            <a:r>
              <a:rPr lang="en-US" sz="1050" noProof="1">
                <a:solidFill>
                  <a:srgbClr val="E8960C"/>
                </a:solidFill>
                <a:latin typeface="QuattrocentoSans"/>
                <a:ea typeface="QuattrocentoSans"/>
              </a:rPr>
              <a:t>  ·  mwangazayield.org</a:t>
            </a:r>
            <a:endParaRPr lang="en-US" sz="1600" noProof="1"/>
          </a:p>
          <a:p>
            <a:pPr>
              <a:lnSpc>
                <a:spcPct val="140000"/>
              </a:lnSpc>
            </a:pPr>
            <a:r>
              <a:rPr lang="en-US" sz="1000" noProof="1">
                <a:solidFill>
                  <a:srgbClr val="B9A98F"/>
                </a:solidFill>
                <a:latin typeface="QuattrocentoSans"/>
                <a:ea typeface="QuattrocentoSans"/>
              </a:rPr>
              <a:t>Government bonds, made plain — 58 bonds ranked by after-tax yield, 387 auction records (as at 28 July 2026).</a:t>
            </a:r>
            <a:endParaRPr lang="en-US" sz="1600" noProof="1"/>
          </a:p>
        </p:txBody>
      </p:sp>
      <p:sp>
        <p:nvSpPr>
          <p:cNvPr id="8" name="divider-v"/>
          <p:cNvSpPr/>
          <p:nvPr/>
        </p:nvSpPr>
        <p:spPr>
          <a:xfrm>
            <a:off x="5892800" y="5359400"/>
            <a:ext cx="12700" cy="660400"/>
          </a:xfrm>
          <a:prstGeom prst="rect">
            <a:avLst/>
          </a:prstGeom>
          <a:solidFill>
            <a:srgbClr val="E8960C">
              <a:alpha val="33333"/>
            </a:srgbClr>
          </a:solidFill>
          <a:ln>
            <a:noFill/>
          </a:ln>
        </p:spPr>
      </p:sp>
      <p:sp>
        <p:nvSpPr>
          <p:cNvPr id="9" name="shield"/>
          <p:cNvSpPr/>
          <p:nvPr/>
        </p:nvSpPr>
        <p:spPr>
          <a:xfrm>
            <a:off x="10160000" y="1524000"/>
            <a:ext cx="1117600" cy="1320800"/>
          </a:xfrm>
          <a:custGeom>
            <a:avLst/>
            <a:gdLst/>
            <a:ahLst/>
            <a:cxnLst/>
            <a:rect l="l" t="t" r="r" b="b"/>
            <a:pathLst>
              <a:path w="100" h="118">
                <a:moveTo>
                  <a:pt x="50" y="4"/>
                </a:moveTo>
                <a:lnTo>
                  <a:pt x="92" y="18"/>
                </a:lnTo>
                <a:lnTo>
                  <a:pt x="92" y="62"/>
                </a:lnTo>
                <a:cubicBezTo>
                  <a:pt x="92" y="88"/>
                  <a:pt x="72" y="106"/>
                  <a:pt x="50" y="114"/>
                </a:cubicBezTo>
                <a:cubicBezTo>
                  <a:pt x="28" y="106"/>
                  <a:pt x="8" y="88"/>
                  <a:pt x="8" y="62"/>
                </a:cubicBezTo>
                <a:lnTo>
                  <a:pt x="8" y="18"/>
                </a:lnTo>
                <a:close/>
              </a:path>
            </a:pathLst>
          </a:custGeom>
          <a:solidFill>
            <a:srgbClr val="E8960C"/>
          </a:solidFill>
          <a:ln>
            <a:noFill/>
          </a:ln>
        </p:spPr>
      </p:sp>
      <p:sp>
        <p:nvSpPr>
          <p:cNvPr id="10" name="shield-arrow"/>
          <p:cNvSpPr/>
          <p:nvPr>
            <p:extLst>
              <p:ext uri="{F5677B7D-0D2A-4D9B-9A5C-6D8D7D0E5A5D}">
                <pptd:line encoding="base64url">eyJ2aWV3Qm94IjpbNDYsNDJdLCJwb2ludHMiOiIyLDM4IDE2LDI0IDI0LDMwIDQ0LDYiLCJjdXJ2ZSI6InNoYXJwIn0</pptd:line>
              </p:ext>
            </p:extLst>
          </p:nvPr>
        </p:nvSpPr>
        <p:spPr>
          <a:xfrm>
            <a:off x="10439400" y="1930400"/>
            <a:ext cx="584200" cy="533400"/>
          </a:xfrm>
          <a:custGeom>
            <a:avLst/>
            <a:gdLst/>
            <a:ahLst/>
            <a:cxnLst/>
            <a:rect l="l" t="t" r="r" b="b"/>
            <a:pathLst>
              <a:path w="46" h="42">
                <a:moveTo>
                  <a:pt x="2" y="38"/>
                </a:moveTo>
                <a:lnTo>
                  <a:pt x="16" y="24"/>
                </a:lnTo>
                <a:lnTo>
                  <a:pt x="24" y="30"/>
                </a:lnTo>
                <a:lnTo>
                  <a:pt x="44" y="6"/>
                </a:lnTo>
              </a:path>
            </a:pathLst>
          </a:custGeom>
          <a:noFill/>
          <a:ln w="50800">
            <a:solidFill>
              <a:srgbClr val="231209"/>
            </a:solidFill>
            <a:tailEnd type="arrow"/>
          </a:ln>
        </p:spPr>
      </p:sp>
      <p:sp>
        <p:nvSpPr>
          <p:cNvPr id="11" name="footer"/>
          <p:cNvSpPr txBox="1"/>
          <p:nvPr/>
        </p:nvSpPr>
        <p:spPr>
          <a:xfrm>
            <a:off x="914400" y="6350000"/>
            <a:ext cx="10363200" cy="177800"/>
          </a:xfrm>
          <a:prstGeom prst="rect">
            <a:avLst/>
          </a:prstGeom>
          <a:noFill/>
          <a:ln>
            <a:noFill/>
          </a:ln>
        </p:spPr>
        <p:txBody>
          <a:bodyPr lIns="0" rIns="0" tIns="0" bIns="0" wrap="none" rtlCol="0"/>
          <a:lstStyle/>
          <a:p>
            <a:pPr>
              <a:lnSpc>
                <a:spcPct val="140000"/>
              </a:lnSpc>
            </a:pPr>
            <a:r>
              <a:rPr lang="en-US" sz="800" noProof="1">
                <a:solidFill>
                  <a:srgbClr val="8A7A68"/>
                </a:solidFill>
                <a:latin typeface="QuattrocentoSans"/>
                <a:ea typeface="QuattrocentoSans"/>
              </a:rPr>
              <a:t>Both platforms are live, fully functional, and free to explore — right now, today. Live figures as at 28 July 2026.</a:t>
            </a:r>
            <a:endParaRPr lang="en-US" sz="800" noProof="1"/>
          </a:p>
        </p:txBody>
      </p:sp>
    </p:spTree>
  </p:cSld>
  <p:clrMapOvr>
    <a:masterClrMapping/>
  </p:clrMapOvr>
</p:sld>
</file>

<file path=ppt/slides/slide10.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ONE VISION · TWO PLATFORMS</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 seamless journey from plan to action</a:t>
            </a:r>
            <a:endParaRPr lang="en-US" sz="3100" noProof="1"/>
          </a:p>
        </p:txBody>
      </p:sp>
      <p:sp>
        <p:nvSpPr>
          <p:cNvPr id="4" name="sub"/>
          <p:cNvSpPr txBox="1"/>
          <p:nvPr/>
        </p:nvSpPr>
        <p:spPr>
          <a:xfrm>
            <a:off x="914400" y="1371600"/>
            <a:ext cx="9652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Sister platforms — distinct in function, unified in philosophy — covering the full financial decision arc every Kenyan navigates.</a:t>
            </a:r>
            <a:endParaRPr lang="en-US" sz="1250" noProof="1"/>
          </a:p>
        </p:txBody>
      </p:sp>
      <p:sp>
        <p:nvSpPr>
          <p:cNvPr id="5" name="jp-label"/>
          <p:cNvSpPr txBox="1"/>
          <p:nvPr/>
        </p:nvSpPr>
        <p:spPr>
          <a:xfrm>
            <a:off x="914400" y="1981200"/>
            <a:ext cx="5080000" cy="254000"/>
          </a:xfrm>
          <a:prstGeom prst="rect">
            <a:avLst/>
          </a:prstGeom>
          <a:noFill/>
          <a:ln>
            <a:noFill/>
          </a:ln>
        </p:spPr>
        <p:txBody>
          <a:bodyPr lIns="0" rIns="0" tIns="0" bIns="0" wrap="none" rtlCol="0"/>
          <a:lstStyle/>
          <a:p>
            <a:pPr>
              <a:lnSpc>
                <a:spcPct val="120000"/>
              </a:lnSpc>
            </a:pPr>
            <a:r>
              <a:rPr lang="en-US" sz="1100" noProof="1" b="1" spc="200" kern="0">
                <a:solidFill>
                  <a:srgbClr val="B56E00"/>
                </a:solidFill>
                <a:latin typeface="MiSans"/>
                <a:ea typeface="MiSans"/>
              </a:rPr>
              <a:t>PLAN — JIPANGE</a:t>
            </a:r>
            <a:endParaRPr lang="en-US" sz="1100" noProof="1"/>
          </a:p>
        </p:txBody>
      </p:sp>
      <p:sp>
        <p:nvSpPr>
          <p:cNvPr id="6" name="jp-body"/>
          <p:cNvSpPr txBox="1"/>
          <p:nvPr/>
        </p:nvSpPr>
        <p:spPr>
          <a:xfrm>
            <a:off x="914400" y="2286000"/>
            <a:ext cx="5080000" cy="1219200"/>
          </a:xfrm>
          <a:prstGeom prst="rect">
            <a:avLst/>
          </a:prstGeom>
          <a:noFill/>
          <a:ln>
            <a:noFill/>
          </a:ln>
        </p:spPr>
        <p:txBody>
          <a:bodyPr lIns="0" rIns="0" tIns="0" bIns="0" wrap="square" rtlCol="0"/>
          <a:lstStyle/>
          <a:p>
            <a:pPr>
              <a:lnSpc>
                <a:spcPct val="145000"/>
              </a:lnSpc>
            </a:pPr>
            <a:r>
              <a:rPr lang="en-US" sz="1100" noProof="1">
                <a:solidFill>
                  <a:srgbClr val="3A2E26"/>
                </a:solidFill>
                <a:latin typeface="QuattrocentoSans"/>
                <a:ea typeface="QuattrocentoSans"/>
              </a:rPr>
              <a:t>Where does my money go? Which vehicle fits my life stage and goal? JiPange answers with 25 calculators and 6 goal planners built on Kenya's actual financial architecture. Its investment-returns and retirement tools surface government bonds — and hand the user directly to Mwangaza to act.</a:t>
            </a:r>
            <a:endParaRPr lang="en-US" sz="1100" noProof="1"/>
          </a:p>
        </p:txBody>
      </p:sp>
      <p:sp>
        <p:nvSpPr>
          <p:cNvPr id="7" name="arrow"/>
          <p:cNvSpPr/>
          <p:nvPr/>
        </p:nvSpPr>
        <p:spPr>
          <a:xfrm>
            <a:off x="5588000" y="2641600"/>
            <a:ext cx="1016000" cy="457200"/>
          </a:xfrm>
          <a:prstGeom prst="rightArrow">
            <a:avLst>
              <a:gd name="adj1" fmla="val 42000"/>
              <a:gd name="adj2" fmla="val 45000"/>
            </a:avLst>
          </a:prstGeom>
          <a:solidFill>
            <a:srgbClr val="E8960C"/>
          </a:solidFill>
          <a:ln>
            <a:noFill/>
          </a:ln>
        </p:spPr>
      </p:sp>
      <p:sp>
        <p:nvSpPr>
          <p:cNvPr id="8" name="my-label"/>
          <p:cNvSpPr txBox="1"/>
          <p:nvPr/>
        </p:nvSpPr>
        <p:spPr>
          <a:xfrm>
            <a:off x="7061200" y="1981200"/>
            <a:ext cx="4216400" cy="254000"/>
          </a:xfrm>
          <a:prstGeom prst="rect">
            <a:avLst/>
          </a:prstGeom>
          <a:noFill/>
          <a:ln>
            <a:noFill/>
          </a:ln>
        </p:spPr>
        <p:txBody>
          <a:bodyPr lIns="0" rIns="0" tIns="0" bIns="0" wrap="none" rtlCol="0"/>
          <a:lstStyle/>
          <a:p>
            <a:pPr>
              <a:lnSpc>
                <a:spcPct val="120000"/>
              </a:lnSpc>
            </a:pPr>
            <a:r>
              <a:rPr lang="en-US" sz="1100" noProof="1" b="1" spc="200" kern="0">
                <a:solidFill>
                  <a:srgbClr val="14213D"/>
                </a:solidFill>
                <a:latin typeface="MiSans"/>
                <a:ea typeface="MiSans"/>
              </a:rPr>
              <a:t>EXECUTE — MWANGAZA YIELD</a:t>
            </a:r>
            <a:endParaRPr lang="en-US" sz="1100" noProof="1"/>
          </a:p>
        </p:txBody>
      </p:sp>
      <p:sp>
        <p:nvSpPr>
          <p:cNvPr id="9" name="my-body"/>
          <p:cNvSpPr txBox="1"/>
          <p:nvPr/>
        </p:nvSpPr>
        <p:spPr>
          <a:xfrm>
            <a:off x="7061200" y="2286000"/>
            <a:ext cx="4216400" cy="1219200"/>
          </a:xfrm>
          <a:prstGeom prst="rect">
            <a:avLst/>
          </a:prstGeom>
          <a:noFill/>
          <a:ln>
            <a:noFill/>
          </a:ln>
        </p:spPr>
        <p:txBody>
          <a:bodyPr lIns="0" rIns="0" tIns="0" bIns="0" wrap="square" rtlCol="0"/>
          <a:lstStyle/>
          <a:p>
            <a:pPr>
              <a:lnSpc>
                <a:spcPct val="145000"/>
              </a:lnSpc>
            </a:pPr>
            <a:r>
              <a:rPr lang="en-US" sz="1100" noProof="1">
                <a:solidFill>
                  <a:srgbClr val="3A2E26"/>
                </a:solidFill>
                <a:latin typeface="QuattrocentoSans"/>
                <a:ea typeface="QuattrocentoSans"/>
              </a:rPr>
              <a:t>Once a user knows they want government securities, Mwangaza provides the full intelligence to buy, hold and sell with confidence — 58 bonds ranked honestly, 387 auction records, and a DhowCSD bid walkthrough at the end.</a:t>
            </a:r>
            <a:endParaRPr lang="en-US" sz="1100" noProof="1"/>
          </a:p>
        </p:txBody>
      </p:sp>
      <p:sp>
        <p:nvSpPr>
          <p:cNvPr id="10" name="rule"/>
          <p:cNvSpPr/>
          <p:nvPr/>
        </p:nvSpPr>
        <p:spPr>
          <a:xfrm>
            <a:off x="914400" y="3759200"/>
            <a:ext cx="10363200" cy="12700"/>
          </a:xfrm>
          <a:prstGeom prst="rect">
            <a:avLst/>
          </a:prstGeom>
          <a:solidFill>
            <a:srgbClr val="DCD2BE"/>
          </a:solidFill>
          <a:ln>
            <a:noFill/>
          </a:ln>
        </p:spPr>
      </p:sp>
      <p:sp>
        <p:nvSpPr>
          <p:cNvPr id="11" name="loop-title"/>
          <p:cNvSpPr txBox="1"/>
          <p:nvPr/>
        </p:nvSpPr>
        <p:spPr>
          <a:xfrm>
            <a:off x="914400" y="3987800"/>
            <a:ext cx="5080000" cy="228600"/>
          </a:xfrm>
          <a:prstGeom prst="rect">
            <a:avLst/>
          </a:prstGeom>
          <a:noFill/>
          <a:ln>
            <a:noFill/>
          </a:ln>
        </p:spPr>
        <p:txBody>
          <a:bodyPr lIns="0" rIns="0" tIns="0" bIns="0" wrap="none" rtlCol="0"/>
          <a:lstStyle/>
          <a:p>
            <a:pPr>
              <a:lnSpc>
                <a:spcPct val="120000"/>
              </a:lnSpc>
            </a:pPr>
            <a:r>
              <a:rPr lang="en-US" sz="1100" noProof="1" b="1" spc="200" kern="0">
                <a:solidFill>
                  <a:srgbClr val="14213D"/>
                </a:solidFill>
                <a:latin typeface="MiSans"/>
                <a:ea typeface="MiSans"/>
              </a:rPr>
              <a:t>THE FULL LOOP</a:t>
            </a:r>
            <a:endParaRPr lang="en-US" sz="1100" noProof="1"/>
          </a:p>
        </p:txBody>
      </p:sp>
      <p:sp>
        <p:nvSpPr>
          <p:cNvPr id="12" name="l1"/>
          <p:cNvSpPr/>
          <p:nvPr/>
        </p:nvSpPr>
        <p:spPr>
          <a:xfrm>
            <a:off x="914400" y="4394200"/>
            <a:ext cx="2286000" cy="508000"/>
          </a:xfrm>
          <a:prstGeom prst="homePlate">
            <a:avLst>
              <a:gd name="adj" fmla="val 22000"/>
            </a:avLst>
          </a:prstGeom>
          <a:solidFill>
            <a:srgbClr val="E8960C"/>
          </a:solidFill>
          <a:ln>
            <a:noFill/>
          </a:ln>
        </p:spPr>
      </p:sp>
      <p:sp>
        <p:nvSpPr>
          <p:cNvPr id="13" name="l1t"/>
          <p:cNvSpPr txBox="1"/>
          <p:nvPr/>
        </p:nvSpPr>
        <p:spPr>
          <a:xfrm>
            <a:off x="1117600" y="4394200"/>
            <a:ext cx="1905000" cy="508000"/>
          </a:xfrm>
          <a:prstGeom prst="rect">
            <a:avLst/>
          </a:prstGeom>
          <a:noFill/>
          <a:ln>
            <a:noFill/>
          </a:ln>
        </p:spPr>
        <p:txBody>
          <a:bodyPr lIns="0" rIns="0" tIns="0" bIns="0" wrap="none" rtlCol="0" anchor="ctr"/>
          <a:lstStyle/>
          <a:p>
            <a:pPr algn="l">
              <a:lnSpc>
                <a:spcPct val="120000"/>
              </a:lnSpc>
            </a:pPr>
            <a:r>
              <a:rPr lang="en-US" sz="1150" noProof="1" b="1">
                <a:solidFill>
                  <a:srgbClr val="231209"/>
                </a:solidFill>
                <a:latin typeface="MiSans"/>
                <a:ea typeface="MiSans"/>
              </a:rPr>
              <a:t>Diagnose</a:t>
            </a:r>
            <a:endParaRPr lang="en-US" sz="1150" noProof="1"/>
          </a:p>
        </p:txBody>
      </p:sp>
      <p:sp>
        <p:nvSpPr>
          <p:cNvPr id="14" name="l1d"/>
          <p:cNvSpPr txBox="1"/>
          <p:nvPr/>
        </p:nvSpPr>
        <p:spPr>
          <a:xfrm>
            <a:off x="914400" y="5003800"/>
            <a:ext cx="2286000" cy="431800"/>
          </a:xfrm>
          <a:prstGeom prst="rect">
            <a:avLst/>
          </a:prstGeom>
          <a:noFill/>
          <a:ln>
            <a:noFill/>
          </a:ln>
        </p:spPr>
        <p:txBody>
          <a:bodyPr lIns="0" rIns="0" tIns="0" bIns="0" wrap="square" rtlCol="0"/>
          <a:lstStyle/>
          <a:p>
            <a:pPr>
              <a:lnSpc>
                <a:spcPct val="135000"/>
              </a:lnSpc>
            </a:pPr>
            <a:r>
              <a:rPr lang="en-US" sz="900" noProof="1">
                <a:solidFill>
                  <a:srgbClr val="7A6A58"/>
                </a:solidFill>
                <a:latin typeface="QuattrocentoSans"/>
                <a:ea typeface="QuattrocentoSans"/>
              </a:rPr>
              <a:t>JiPange Pesa Picture — 90 seconds to clarity</a:t>
            </a:r>
            <a:endParaRPr lang="en-US" sz="900" noProof="1"/>
          </a:p>
        </p:txBody>
      </p:sp>
      <p:sp>
        <p:nvSpPr>
          <p:cNvPr id="15" name="l2"/>
          <p:cNvSpPr/>
          <p:nvPr/>
        </p:nvSpPr>
        <p:spPr>
          <a:xfrm>
            <a:off x="3606800" y="4394200"/>
            <a:ext cx="2286000" cy="508000"/>
          </a:xfrm>
          <a:prstGeom prst="homePlate">
            <a:avLst>
              <a:gd name="adj" fmla="val 22000"/>
            </a:avLst>
          </a:prstGeom>
          <a:solidFill>
            <a:srgbClr val="B56E00"/>
          </a:solidFill>
          <a:ln>
            <a:noFill/>
          </a:ln>
        </p:spPr>
      </p:sp>
      <p:sp>
        <p:nvSpPr>
          <p:cNvPr id="16" name="l2t"/>
          <p:cNvSpPr txBox="1"/>
          <p:nvPr/>
        </p:nvSpPr>
        <p:spPr>
          <a:xfrm>
            <a:off x="3810000" y="4394200"/>
            <a:ext cx="1905000" cy="508000"/>
          </a:xfrm>
          <a:prstGeom prst="rect">
            <a:avLst/>
          </a:prstGeom>
          <a:noFill/>
          <a:ln>
            <a:noFill/>
          </a:ln>
        </p:spPr>
        <p:txBody>
          <a:bodyPr lIns="0" rIns="0" tIns="0" bIns="0" wrap="none" rtlCol="0" anchor="ctr"/>
          <a:lstStyle/>
          <a:p>
            <a:pPr algn="l">
              <a:lnSpc>
                <a:spcPct val="120000"/>
              </a:lnSpc>
            </a:pPr>
            <a:r>
              <a:rPr lang="en-US" sz="1150" noProof="1" b="1">
                <a:solidFill>
                  <a:srgbClr val="F7F2E7"/>
                </a:solidFill>
                <a:latin typeface="MiSans"/>
                <a:ea typeface="MiSans"/>
              </a:rPr>
              <a:t>Plan</a:t>
            </a:r>
            <a:endParaRPr lang="en-US" sz="1150" noProof="1"/>
          </a:p>
        </p:txBody>
      </p:sp>
      <p:sp>
        <p:nvSpPr>
          <p:cNvPr id="17" name="l2d"/>
          <p:cNvSpPr txBox="1"/>
          <p:nvPr/>
        </p:nvSpPr>
        <p:spPr>
          <a:xfrm>
            <a:off x="3606800" y="5003800"/>
            <a:ext cx="2286000" cy="431800"/>
          </a:xfrm>
          <a:prstGeom prst="rect">
            <a:avLst/>
          </a:prstGeom>
          <a:noFill/>
          <a:ln>
            <a:noFill/>
          </a:ln>
        </p:spPr>
        <p:txBody>
          <a:bodyPr lIns="0" rIns="0" tIns="0" bIns="0" wrap="square" rtlCol="0"/>
          <a:lstStyle/>
          <a:p>
            <a:pPr>
              <a:lnSpc>
                <a:spcPct val="135000"/>
              </a:lnSpc>
            </a:pPr>
            <a:r>
              <a:rPr lang="en-US" sz="900" noProof="1">
                <a:solidFill>
                  <a:srgbClr val="7A6A58"/>
                </a:solidFill>
                <a:latin typeface="QuattrocentoSans"/>
                <a:ea typeface="QuattrocentoSans"/>
              </a:rPr>
              <a:t>JiPange goal planners — the exact monthly amount</a:t>
            </a:r>
            <a:endParaRPr lang="en-US" sz="900" noProof="1"/>
          </a:p>
        </p:txBody>
      </p:sp>
      <p:sp>
        <p:nvSpPr>
          <p:cNvPr id="18" name="l3"/>
          <p:cNvSpPr/>
          <p:nvPr/>
        </p:nvSpPr>
        <p:spPr>
          <a:xfrm>
            <a:off x="6299200" y="4394200"/>
            <a:ext cx="2286000" cy="508000"/>
          </a:xfrm>
          <a:prstGeom prst="homePlate">
            <a:avLst>
              <a:gd name="adj" fmla="val 22000"/>
            </a:avLst>
          </a:prstGeom>
          <a:solidFill>
            <a:srgbClr val="2E4066"/>
          </a:solidFill>
          <a:ln>
            <a:noFill/>
          </a:ln>
        </p:spPr>
      </p:sp>
      <p:sp>
        <p:nvSpPr>
          <p:cNvPr id="19" name="l3t"/>
          <p:cNvSpPr txBox="1"/>
          <p:nvPr/>
        </p:nvSpPr>
        <p:spPr>
          <a:xfrm>
            <a:off x="6502400" y="4394200"/>
            <a:ext cx="1905000" cy="508000"/>
          </a:xfrm>
          <a:prstGeom prst="rect">
            <a:avLst/>
          </a:prstGeom>
          <a:noFill/>
          <a:ln>
            <a:noFill/>
          </a:ln>
        </p:spPr>
        <p:txBody>
          <a:bodyPr lIns="0" rIns="0" tIns="0" bIns="0" wrap="none" rtlCol="0" anchor="ctr"/>
          <a:lstStyle/>
          <a:p>
            <a:pPr algn="l">
              <a:lnSpc>
                <a:spcPct val="120000"/>
              </a:lnSpc>
            </a:pPr>
            <a:r>
              <a:rPr lang="en-US" sz="1150" noProof="1" b="1">
                <a:solidFill>
                  <a:srgbClr val="F7F2E7"/>
                </a:solidFill>
                <a:latin typeface="MiSans"/>
                <a:ea typeface="MiSans"/>
              </a:rPr>
              <a:t>Execute</a:t>
            </a:r>
            <a:endParaRPr lang="en-US" sz="1150" noProof="1"/>
          </a:p>
        </p:txBody>
      </p:sp>
      <p:sp>
        <p:nvSpPr>
          <p:cNvPr id="20" name="l3d"/>
          <p:cNvSpPr txBox="1"/>
          <p:nvPr/>
        </p:nvSpPr>
        <p:spPr>
          <a:xfrm>
            <a:off x="6299200" y="5003800"/>
            <a:ext cx="2286000" cy="431800"/>
          </a:xfrm>
          <a:prstGeom prst="rect">
            <a:avLst/>
          </a:prstGeom>
          <a:noFill/>
          <a:ln>
            <a:noFill/>
          </a:ln>
        </p:spPr>
        <p:txBody>
          <a:bodyPr lIns="0" rIns="0" tIns="0" bIns="0" wrap="square" rtlCol="0"/>
          <a:lstStyle/>
          <a:p>
            <a:pPr>
              <a:lnSpc>
                <a:spcPct val="135000"/>
              </a:lnSpc>
            </a:pPr>
            <a:r>
              <a:rPr lang="en-US" sz="900" noProof="1">
                <a:solidFill>
                  <a:srgbClr val="7A6A58"/>
                </a:solidFill>
                <a:latin typeface="QuattrocentoSans"/>
                <a:ea typeface="QuattrocentoSans"/>
              </a:rPr>
              <a:t>Mwangaza bond intelligence + DhowCSD walkthrough</a:t>
            </a:r>
            <a:endParaRPr lang="en-US" sz="900" noProof="1"/>
          </a:p>
        </p:txBody>
      </p:sp>
      <p:sp>
        <p:nvSpPr>
          <p:cNvPr id="21" name="l4"/>
          <p:cNvSpPr/>
          <p:nvPr/>
        </p:nvSpPr>
        <p:spPr>
          <a:xfrm>
            <a:off x="8991600" y="4394200"/>
            <a:ext cx="2286000" cy="508000"/>
          </a:xfrm>
          <a:prstGeom prst="homePlate">
            <a:avLst>
              <a:gd name="adj" fmla="val 22000"/>
            </a:avLst>
          </a:prstGeom>
          <a:solidFill>
            <a:srgbClr val="14213D"/>
          </a:solidFill>
          <a:ln>
            <a:noFill/>
          </a:ln>
        </p:spPr>
      </p:sp>
      <p:sp>
        <p:nvSpPr>
          <p:cNvPr id="22" name="l4t"/>
          <p:cNvSpPr txBox="1"/>
          <p:nvPr/>
        </p:nvSpPr>
        <p:spPr>
          <a:xfrm>
            <a:off x="9194800" y="4394200"/>
            <a:ext cx="1905000" cy="508000"/>
          </a:xfrm>
          <a:prstGeom prst="rect">
            <a:avLst/>
          </a:prstGeom>
          <a:noFill/>
          <a:ln>
            <a:noFill/>
          </a:ln>
        </p:spPr>
        <p:txBody>
          <a:bodyPr lIns="0" rIns="0" tIns="0" bIns="0" wrap="none" rtlCol="0" anchor="ctr"/>
          <a:lstStyle/>
          <a:p>
            <a:pPr algn="l">
              <a:lnSpc>
                <a:spcPct val="120000"/>
              </a:lnSpc>
            </a:pPr>
            <a:r>
              <a:rPr lang="en-US" sz="1150" noProof="1" b="1">
                <a:solidFill>
                  <a:srgbClr val="F7F2E7"/>
                </a:solidFill>
                <a:latin typeface="MiSans"/>
                <a:ea typeface="MiSans"/>
              </a:rPr>
              <a:t>Monitor</a:t>
            </a:r>
            <a:endParaRPr lang="en-US" sz="1150" noProof="1"/>
          </a:p>
        </p:txBody>
      </p:sp>
      <p:sp>
        <p:nvSpPr>
          <p:cNvPr id="23" name="l4d"/>
          <p:cNvSpPr txBox="1"/>
          <p:nvPr/>
        </p:nvSpPr>
        <p:spPr>
          <a:xfrm>
            <a:off x="8991600" y="5003800"/>
            <a:ext cx="2286000" cy="431800"/>
          </a:xfrm>
          <a:prstGeom prst="rect">
            <a:avLst/>
          </a:prstGeom>
          <a:noFill/>
          <a:ln>
            <a:noFill/>
          </a:ln>
        </p:spPr>
        <p:txBody>
          <a:bodyPr lIns="0" rIns="0" tIns="0" bIns="0" wrap="square" rtlCol="0"/>
          <a:lstStyle/>
          <a:p>
            <a:pPr>
              <a:lnSpc>
                <a:spcPct val="135000"/>
              </a:lnSpc>
            </a:pPr>
            <a:r>
              <a:rPr lang="en-US" sz="900" noProof="1">
                <a:solidFill>
                  <a:srgbClr val="7A6A58"/>
                </a:solidFill>
                <a:latin typeface="QuattrocentoSans"/>
                <a:ea typeface="QuattrocentoSans"/>
              </a:rPr>
              <a:t>Mwangaza calendar + alerts — coupon dates tracked</a:t>
            </a:r>
            <a:endParaRPr lang="en-US" sz="900" noProof="1"/>
          </a:p>
        </p:txBody>
      </p:sp>
      <p:sp>
        <p:nvSpPr>
          <p:cNvPr id="24" name="closing"/>
          <p:cNvSpPr txBox="1"/>
          <p:nvPr/>
        </p:nvSpPr>
        <p:spPr>
          <a:xfrm>
            <a:off x="914400" y="5740400"/>
            <a:ext cx="10363200" cy="711200"/>
          </a:xfrm>
          <a:prstGeom prst="rect">
            <a:avLst/>
          </a:prstGeom>
          <a:noFill/>
          <a:ln>
            <a:noFill/>
          </a:ln>
        </p:spPr>
        <p:txBody>
          <a:bodyPr lIns="0" rIns="0" tIns="0" bIns="0" wrap="square" rtlCol="0"/>
          <a:lstStyle/>
          <a:p>
            <a:pPr>
              <a:lnSpc>
                <a:spcPct val="145000"/>
              </a:lnSpc>
            </a:pPr>
            <a:r>
              <a:rPr lang="en-US" sz="1050" noProof="1">
                <a:solidFill>
                  <a:srgbClr val="3A2E26"/>
                </a:solidFill>
                <a:latin typeface="MiSans"/>
                <a:ea typeface="MiSans"/>
              </a:rPr>
              <a:t>Together they do something no single tool in Kenya does: close the full loop from financial diagnosis to confident action — while respecting the user's intelligence and privacy. </a:t>
            </a:r>
            <a:r>
              <a:rPr lang="en-US" sz="1050" noProof="1" b="1">
                <a:solidFill>
                  <a:srgbClr val="3A2E26"/>
                </a:solidFill>
                <a:latin typeface="MiSans"/>
                <a:ea typeface="MiSans"/>
              </a:rPr>
              <a:t>Shared philosophy:</a:t>
            </a:r>
            <a:r>
              <a:rPr lang="en-US" sz="1050" noProof="1">
                <a:solidFill>
                  <a:srgbClr val="3A2E26"/>
                </a:solidFill>
                <a:latin typeface="MiSans"/>
                <a:ea typeface="MiSans"/>
              </a:rPr>
              <a:t> no accounts, no selling, no black box. Built on official public data — CBK, Treasury, KNBS, CMA — every source named, every figure checkable.</a:t>
            </a:r>
            <a:endParaRPr lang="en-US" sz="1050" noProof="1"/>
          </a:p>
        </p:txBody>
      </p:sp>
      <p:sp>
        <p:nvSpPr>
          <p:cNvPr id="25"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10</a:t>
            </a:r>
            <a:endParaRPr lang="en-US" sz="800" noProof="1"/>
          </a:p>
        </p:txBody>
      </p:sp>
    </p:spTree>
  </p:cSld>
  <p:clrMapOvr>
    <a:masterClrMapping/>
  </p:clrMapOvr>
</p:sld>
</file>

<file path=ppt/slides/slide11.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BUILT DIFFERENT</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Trust is the product</a:t>
            </a:r>
            <a:endParaRPr lang="en-US" sz="3100" noProof="1"/>
          </a:p>
        </p:txBody>
      </p:sp>
      <p:sp>
        <p:nvSpPr>
          <p:cNvPr id="4" name="sub"/>
          <p:cNvSpPr txBox="1"/>
          <p:nvPr/>
        </p:nvSpPr>
        <p:spPr>
          <a:xfrm>
            <a:off x="914400" y="1371600"/>
            <a:ext cx="9652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In a market crowded with product-first tools, both platforms were built on a different premise. Every design decision flows from that conviction.</a:t>
            </a:r>
            <a:endParaRPr lang="en-US" sz="1250" noProof="1"/>
          </a:p>
        </p:txBody>
      </p:sp>
      <p:sp>
        <p:nvSpPr>
          <p:cNvPr id="5" name="p1"/>
          <p:cNvSpPr txBox="1"/>
          <p:nvPr/>
        </p:nvSpPr>
        <p:spPr>
          <a:xfrm>
            <a:off x="914400" y="1981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Radical anonymity</a:t>
            </a:r>
            <a:endParaRPr lang="en-US" sz="1600" noProof="1"/>
          </a:p>
          <a:p>
            <a:pPr>
              <a:lnSpc>
                <a:spcPct val="130000"/>
              </a:lnSpc>
              <a:spcBef>
                <a:spcPts val="300"/>
              </a:spcBef>
            </a:pPr>
            <a:r>
              <a:rPr lang="en-US" sz="950" noProof="1">
                <a:solidFill>
                  <a:srgbClr val="7A6A58"/>
                </a:solidFill>
                <a:latin typeface="MiSans"/>
                <a:ea typeface="MiSans"/>
              </a:rPr>
              <a:t>Zero data collection. Zero signup. Zero email. What users hold stays on their device — never stored, transmitted or monetised. Trust is not a feature; it is the architecture.</a:t>
            </a:r>
            <a:endParaRPr lang="en-US" sz="1600" noProof="1"/>
          </a:p>
        </p:txBody>
      </p:sp>
      <p:sp>
        <p:nvSpPr>
          <p:cNvPr id="6" name="p2"/>
          <p:cNvSpPr txBox="1"/>
          <p:nvPr/>
        </p:nvSpPr>
        <p:spPr>
          <a:xfrm>
            <a:off x="4470400" y="1981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Kenya-first data</a:t>
            </a:r>
            <a:endParaRPr lang="en-US" sz="1600" noProof="1"/>
          </a:p>
          <a:p>
            <a:pPr>
              <a:lnSpc>
                <a:spcPct val="130000"/>
              </a:lnSpc>
              <a:spcBef>
                <a:spcPts val="300"/>
              </a:spcBef>
            </a:pPr>
            <a:r>
              <a:rPr lang="en-US" sz="950" noProof="1">
                <a:solidFill>
                  <a:srgbClr val="7A6A58"/>
                </a:solidFill>
                <a:latin typeface="MiSans"/>
                <a:ea typeface="MiSans"/>
              </a:rPr>
              <a:t>PAYE bands, NSSF Act 2013 phased rollout, SHIF, Housing Levy, Sacco mechanics, DhowCSD minimum bids — no other tool covers this stack end-to-end. Not adapted from the US. Built here.</a:t>
            </a:r>
            <a:endParaRPr lang="en-US" sz="1600" noProof="1"/>
          </a:p>
        </p:txBody>
      </p:sp>
      <p:sp>
        <p:nvSpPr>
          <p:cNvPr id="7" name="p3"/>
          <p:cNvSpPr txBox="1"/>
          <p:nvPr/>
        </p:nvSpPr>
        <p:spPr>
          <a:xfrm>
            <a:off x="8026400" y="1981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Offline-first</a:t>
            </a:r>
            <a:endParaRPr lang="en-US" sz="1600" noProof="1"/>
          </a:p>
          <a:p>
            <a:pPr>
              <a:lnSpc>
                <a:spcPct val="130000"/>
              </a:lnSpc>
              <a:spcBef>
                <a:spcPts val="300"/>
              </a:spcBef>
            </a:pPr>
            <a:r>
              <a:rPr lang="en-US" sz="950" noProof="1">
                <a:solidFill>
                  <a:srgbClr val="7A6A58"/>
                </a:solidFill>
                <a:latin typeface="MiSans"/>
                <a:ea typeface="MiSans"/>
              </a:rPr>
              <a:t>Mwangaza works as a PWA on any phone without a network — critical for the 44% of advanced digital users who still face connectivity gaps.</a:t>
            </a:r>
            <a:endParaRPr lang="en-US" sz="1600" noProof="1"/>
          </a:p>
        </p:txBody>
      </p:sp>
      <p:sp>
        <p:nvSpPr>
          <p:cNvPr id="8" name="r1"/>
          <p:cNvSpPr/>
          <p:nvPr/>
        </p:nvSpPr>
        <p:spPr>
          <a:xfrm>
            <a:off x="914400" y="3327400"/>
            <a:ext cx="3251200" cy="12700"/>
          </a:xfrm>
          <a:prstGeom prst="rect">
            <a:avLst/>
          </a:prstGeom>
          <a:solidFill>
            <a:srgbClr val="DCD2BE"/>
          </a:solidFill>
          <a:ln>
            <a:noFill/>
          </a:ln>
        </p:spPr>
      </p:sp>
      <p:sp>
        <p:nvSpPr>
          <p:cNvPr id="9" name="r1b"/>
          <p:cNvSpPr/>
          <p:nvPr/>
        </p:nvSpPr>
        <p:spPr>
          <a:xfrm>
            <a:off x="4470400" y="3327400"/>
            <a:ext cx="3251200" cy="12700"/>
          </a:xfrm>
          <a:prstGeom prst="rect">
            <a:avLst/>
          </a:prstGeom>
          <a:solidFill>
            <a:srgbClr val="DCD2BE"/>
          </a:solidFill>
          <a:ln>
            <a:noFill/>
          </a:ln>
        </p:spPr>
      </p:sp>
      <p:sp>
        <p:nvSpPr>
          <p:cNvPr id="10" name="r1c"/>
          <p:cNvSpPr/>
          <p:nvPr/>
        </p:nvSpPr>
        <p:spPr>
          <a:xfrm>
            <a:off x="8026400" y="3327400"/>
            <a:ext cx="3251200" cy="12700"/>
          </a:xfrm>
          <a:prstGeom prst="rect">
            <a:avLst/>
          </a:prstGeom>
          <a:solidFill>
            <a:srgbClr val="DCD2BE"/>
          </a:solidFill>
          <a:ln>
            <a:noFill/>
          </a:ln>
        </p:spPr>
      </p:sp>
      <p:sp>
        <p:nvSpPr>
          <p:cNvPr id="11" name="p4"/>
          <p:cNvSpPr txBox="1"/>
          <p:nvPr/>
        </p:nvSpPr>
        <p:spPr>
          <a:xfrm>
            <a:off x="914400" y="3505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Plain language, not jargon</a:t>
            </a:r>
            <a:endParaRPr lang="en-US" sz="1600" noProof="1"/>
          </a:p>
          <a:p>
            <a:pPr>
              <a:lnSpc>
                <a:spcPct val="130000"/>
              </a:lnSpc>
              <a:spcBef>
                <a:spcPts val="300"/>
              </a:spcBef>
            </a:pPr>
            <a:r>
              <a:rPr lang="en-US" sz="950" noProof="1">
                <a:solidFill>
                  <a:srgbClr val="7A6A58"/>
                </a:solidFill>
                <a:latin typeface="MiSans"/>
                <a:ea typeface="MiSans"/>
              </a:rPr>
              <a:t>Six short lessons from first Ksh 50,000 to a full bond ladder. Every term explained. Financial clarity as a democratic right, not a professional privilege.</a:t>
            </a:r>
            <a:endParaRPr lang="en-US" sz="1600" noProof="1"/>
          </a:p>
        </p:txBody>
      </p:sp>
      <p:sp>
        <p:nvSpPr>
          <p:cNvPr id="12" name="p5"/>
          <p:cNvSpPr txBox="1"/>
          <p:nvPr/>
        </p:nvSpPr>
        <p:spPr>
          <a:xfrm>
            <a:off x="4470400" y="3505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Refreshed daily</a:t>
            </a:r>
            <a:endParaRPr lang="en-US" sz="1600" noProof="1"/>
          </a:p>
          <a:p>
            <a:pPr>
              <a:lnSpc>
                <a:spcPct val="130000"/>
              </a:lnSpc>
              <a:spcBef>
                <a:spcPts val="300"/>
              </a:spcBef>
            </a:pPr>
            <a:r>
              <a:rPr lang="en-US" sz="950" noProof="1">
                <a:solidFill>
                  <a:srgbClr val="7A6A58"/>
                </a:solidFill>
                <a:latin typeface="MiSans"/>
                <a:ea typeface="MiSans"/>
              </a:rPr>
              <a:t>Mwangaza pulls official CBK figures every weekday — users always see live yields, not stale data. Every calculation as current as the market allows.</a:t>
            </a:r>
            <a:endParaRPr lang="en-US" sz="1600" noProof="1"/>
          </a:p>
        </p:txBody>
      </p:sp>
      <p:sp>
        <p:nvSpPr>
          <p:cNvPr id="13" name="p6"/>
          <p:cNvSpPr txBox="1"/>
          <p:nvPr/>
        </p:nvSpPr>
        <p:spPr>
          <a:xfrm>
            <a:off x="8026400" y="3505200"/>
            <a:ext cx="3251200" cy="12700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Action-oriented outputs</a:t>
            </a:r>
            <a:endParaRPr lang="en-US" sz="1600" noProof="1"/>
          </a:p>
          <a:p>
            <a:pPr>
              <a:lnSpc>
                <a:spcPct val="130000"/>
              </a:lnSpc>
              <a:spcBef>
                <a:spcPts val="300"/>
              </a:spcBef>
            </a:pPr>
            <a:r>
              <a:rPr lang="en-US" sz="950" noProof="1">
                <a:solidFill>
                  <a:srgbClr val="7A6A58"/>
                </a:solidFill>
                <a:latin typeface="MiSans"/>
                <a:ea typeface="MiSans"/>
              </a:rPr>
              <a:t>Every JiPange calculation ends with the M-Pesa paybill; every Mwangaza analysis with a DhowCSD bid walkthrough. Insight closes into action — every time.</a:t>
            </a:r>
            <a:endParaRPr lang="en-US" sz="1600" noProof="1"/>
          </a:p>
        </p:txBody>
      </p:sp>
      <p:sp>
        <p:nvSpPr>
          <p:cNvPr id="14" name="accent-rule"/>
          <p:cNvSpPr/>
          <p:nvPr/>
        </p:nvSpPr>
        <p:spPr>
          <a:xfrm>
            <a:off x="914400" y="5461000"/>
            <a:ext cx="1524000" cy="38100"/>
          </a:xfrm>
          <a:prstGeom prst="rect">
            <a:avLst/>
          </a:prstGeom>
          <a:solidFill>
            <a:srgbClr val="E8960C"/>
          </a:solidFill>
          <a:ln>
            <a:noFill/>
          </a:ln>
        </p:spPr>
      </p:sp>
      <p:sp>
        <p:nvSpPr>
          <p:cNvPr id="15" name="closing"/>
          <p:cNvSpPr txBox="1"/>
          <p:nvPr/>
        </p:nvSpPr>
        <p:spPr>
          <a:xfrm>
            <a:off x="914400" y="5689600"/>
            <a:ext cx="10363200" cy="508000"/>
          </a:xfrm>
          <a:prstGeom prst="rect">
            <a:avLst/>
          </a:prstGeom>
          <a:noFill/>
          <a:ln>
            <a:noFill/>
          </a:ln>
        </p:spPr>
        <p:txBody>
          <a:bodyPr lIns="0" rIns="0" tIns="0" bIns="0" wrap="square" rtlCol="0"/>
          <a:lstStyle/>
          <a:p>
            <a:pPr>
              <a:lnSpc>
                <a:spcPct val="130000"/>
              </a:lnSpc>
            </a:pPr>
            <a:r>
              <a:rPr lang="en-US" sz="1600" noProof="1">
                <a:solidFill>
                  <a:srgbClr val="14213D"/>
                </a:solidFill>
                <a:latin typeface="Oranienbaum"/>
                <a:ea typeface="Oranienbaum"/>
              </a:rPr>
              <a:t>Trust is not a feature added at the end. It is the architecture.</a:t>
            </a:r>
            <a:endParaRPr lang="en-US" sz="160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11</a:t>
            </a:r>
            <a:endParaRPr lang="en-US" sz="800" noProof="1"/>
          </a:p>
        </p:txBody>
      </p:sp>
    </p:spTree>
  </p:cSld>
  <p:clrMapOvr>
    <a:masterClrMapping/>
  </p:clrMapOvr>
</p:sld>
</file>

<file path=ppt/slides/slide12.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WHERE YOUR ORGANISATION FITS</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Partnership pathways that create shared value</a:t>
            </a:r>
            <a:endParaRPr lang="en-US" sz="3100" noProof="1"/>
          </a:p>
        </p:txBody>
      </p:sp>
      <p:sp>
        <p:nvSpPr>
          <p:cNvPr id="4" name="sub"/>
          <p:cNvSpPr txBox="1"/>
          <p:nvPr/>
        </p:nvSpPr>
        <p:spPr>
          <a:xfrm>
            <a:off x="914400" y="1371600"/>
            <a:ext cx="9906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Not a single-channel solution — a modular intelligence layer that integrates into the relationship any institution already has with its users.</a:t>
            </a:r>
            <a:endParaRPr lang="en-US" sz="1250" noProof="1"/>
          </a:p>
        </p:txBody>
      </p:sp>
      <p:sp>
        <p:nvSpPr>
          <p:cNvPr id="5" name="o1"/>
          <p:cNvSpPr txBox="1"/>
          <p:nvPr/>
        </p:nvSpPr>
        <p:spPr>
          <a:xfrm>
            <a:off x="914400" y="1955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Employers</a:t>
            </a:r>
            <a:endParaRPr lang="en-US" sz="1600" noProof="1"/>
          </a:p>
          <a:p>
            <a:pPr>
              <a:lnSpc>
                <a:spcPct val="130000"/>
              </a:lnSpc>
              <a:spcBef>
                <a:spcPts val="200"/>
              </a:spcBef>
            </a:pPr>
            <a:r>
              <a:rPr lang="en-US" sz="950" noProof="1">
                <a:solidFill>
                  <a:srgbClr val="7A6A58"/>
                </a:solidFill>
                <a:latin typeface="MiSans"/>
                <a:ea typeface="MiSans"/>
              </a:rPr>
              <a:t>Take-home pay, debt escape and retirement calculators as a staff benefit — tangible financial wellbeing for the 81% of the workforce with no pension plan, at zero cost to employees.</a:t>
            </a:r>
            <a:endParaRPr lang="en-US" sz="1600" noProof="1"/>
          </a:p>
        </p:txBody>
      </p:sp>
      <p:sp>
        <p:nvSpPr>
          <p:cNvPr id="6" name="o2"/>
          <p:cNvSpPr txBox="1"/>
          <p:nvPr/>
        </p:nvSpPr>
        <p:spPr>
          <a:xfrm>
            <a:off x="6350000" y="1955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Saccos &amp; cooperatives</a:t>
            </a:r>
            <a:endParaRPr lang="en-US" sz="1600" noProof="1"/>
          </a:p>
          <a:p>
            <a:pPr>
              <a:lnSpc>
                <a:spcPct val="130000"/>
              </a:lnSpc>
              <a:spcBef>
                <a:spcPts val="200"/>
              </a:spcBef>
            </a:pPr>
            <a:r>
              <a:rPr lang="en-US" sz="950" noProof="1">
                <a:solidFill>
                  <a:srgbClr val="7A6A58"/>
                </a:solidFill>
                <a:latin typeface="MiSans"/>
                <a:ea typeface="MiSans"/>
              </a:rPr>
              <a:t>Guarantor Shield and savings-goal tools embedded in member portals — intelligence built for the financial structures of Kenya's 14.5M+ Sacco members.</a:t>
            </a:r>
            <a:endParaRPr lang="en-US" sz="1600" noProof="1"/>
          </a:p>
        </p:txBody>
      </p:sp>
      <p:sp>
        <p:nvSpPr>
          <p:cNvPr id="7" name="r1"/>
          <p:cNvSpPr/>
          <p:nvPr/>
        </p:nvSpPr>
        <p:spPr>
          <a:xfrm>
            <a:off x="914400" y="2946400"/>
            <a:ext cx="5080000" cy="12700"/>
          </a:xfrm>
          <a:prstGeom prst="rect">
            <a:avLst/>
          </a:prstGeom>
          <a:solidFill>
            <a:srgbClr val="DCD2BE"/>
          </a:solidFill>
          <a:ln>
            <a:noFill/>
          </a:ln>
        </p:spPr>
      </p:sp>
      <p:sp>
        <p:nvSpPr>
          <p:cNvPr id="8" name="r1b"/>
          <p:cNvSpPr/>
          <p:nvPr/>
        </p:nvSpPr>
        <p:spPr>
          <a:xfrm>
            <a:off x="6350000" y="2946400"/>
            <a:ext cx="4927600" cy="12700"/>
          </a:xfrm>
          <a:prstGeom prst="rect">
            <a:avLst/>
          </a:prstGeom>
          <a:solidFill>
            <a:srgbClr val="DCD2BE"/>
          </a:solidFill>
          <a:ln>
            <a:noFill/>
          </a:ln>
        </p:spPr>
      </p:sp>
      <p:sp>
        <p:nvSpPr>
          <p:cNvPr id="9" name="o3"/>
          <p:cNvSpPr txBox="1"/>
          <p:nvPr/>
        </p:nvSpPr>
        <p:spPr>
          <a:xfrm>
            <a:off x="914400" y="3098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Banks &amp; MFIs</a:t>
            </a:r>
            <a:endParaRPr lang="en-US" sz="1600" noProof="1"/>
          </a:p>
          <a:p>
            <a:pPr>
              <a:lnSpc>
                <a:spcPct val="130000"/>
              </a:lnSpc>
              <a:spcBef>
                <a:spcPts val="200"/>
              </a:spcBef>
            </a:pPr>
            <a:r>
              <a:rPr lang="en-US" sz="950" noProof="1">
                <a:solidFill>
                  <a:srgbClr val="7A6A58"/>
                </a:solidFill>
                <a:latin typeface="MiSans"/>
                <a:ea typeface="MiSans"/>
              </a:rPr>
              <a:t>Mwangaza's bond intelligence alongside savings products — convert part of the Ksh 4.6T in below-inflation accounts into higher-yield vehicles, with honest analytics that build depositor trust.</a:t>
            </a:r>
            <a:endParaRPr lang="en-US" sz="1600" noProof="1"/>
          </a:p>
        </p:txBody>
      </p:sp>
      <p:sp>
        <p:nvSpPr>
          <p:cNvPr id="10" name="o4"/>
          <p:cNvSpPr txBox="1"/>
          <p:nvPr/>
        </p:nvSpPr>
        <p:spPr>
          <a:xfrm>
            <a:off x="6350000" y="3098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Insurance &amp; pension providers</a:t>
            </a:r>
            <a:endParaRPr lang="en-US" sz="1600" noProof="1"/>
          </a:p>
          <a:p>
            <a:pPr>
              <a:lnSpc>
                <a:spcPct val="130000"/>
              </a:lnSpc>
              <a:spcBef>
                <a:spcPts val="200"/>
              </a:spcBef>
            </a:pPr>
            <a:r>
              <a:rPr lang="en-US" sz="950" noProof="1">
                <a:solidFill>
                  <a:srgbClr val="7A6A58"/>
                </a:solidFill>
                <a:latin typeface="MiSans"/>
                <a:ea typeface="MiSans"/>
              </a:rPr>
              <a:t>The retirement milestone planner as an education and lead-generation layer — reaching the 81% unserved by any formal retirement product, at the moment they are most receptive.</a:t>
            </a:r>
            <a:endParaRPr lang="en-US" sz="1600" noProof="1"/>
          </a:p>
        </p:txBody>
      </p:sp>
      <p:sp>
        <p:nvSpPr>
          <p:cNvPr id="11" name="r2"/>
          <p:cNvSpPr/>
          <p:nvPr/>
        </p:nvSpPr>
        <p:spPr>
          <a:xfrm>
            <a:off x="914400" y="4089400"/>
            <a:ext cx="5080000" cy="12700"/>
          </a:xfrm>
          <a:prstGeom prst="rect">
            <a:avLst/>
          </a:prstGeom>
          <a:solidFill>
            <a:srgbClr val="DCD2BE"/>
          </a:solidFill>
          <a:ln>
            <a:noFill/>
          </a:ln>
        </p:spPr>
      </p:sp>
      <p:sp>
        <p:nvSpPr>
          <p:cNvPr id="12" name="r2b"/>
          <p:cNvSpPr/>
          <p:nvPr/>
        </p:nvSpPr>
        <p:spPr>
          <a:xfrm>
            <a:off x="6350000" y="4089400"/>
            <a:ext cx="4927600" cy="12700"/>
          </a:xfrm>
          <a:prstGeom prst="rect">
            <a:avLst/>
          </a:prstGeom>
          <a:solidFill>
            <a:srgbClr val="DCD2BE"/>
          </a:solidFill>
          <a:ln>
            <a:noFill/>
          </a:ln>
        </p:spPr>
      </p:sp>
      <p:sp>
        <p:nvSpPr>
          <p:cNvPr id="13" name="o5"/>
          <p:cNvSpPr txBox="1"/>
          <p:nvPr/>
        </p:nvSpPr>
        <p:spPr>
          <a:xfrm>
            <a:off x="914400" y="4241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DFIs &amp; NGOs</a:t>
            </a:r>
            <a:endParaRPr lang="en-US" sz="1600" noProof="1"/>
          </a:p>
          <a:p>
            <a:pPr>
              <a:lnSpc>
                <a:spcPct val="130000"/>
              </a:lnSpc>
              <a:spcBef>
                <a:spcPts val="200"/>
              </a:spcBef>
            </a:pPr>
            <a:r>
              <a:rPr lang="en-US" sz="950" noProof="1">
                <a:solidFill>
                  <a:srgbClr val="7A6A58"/>
                </a:solidFill>
                <a:latin typeface="MiSans"/>
                <a:ea typeface="MiSans"/>
              </a:rPr>
              <a:t>Both tools embedded in financial literacy curricula — measurable, evidence-based, free to end users, with population-level impact data for programme reporting and donor accountability.</a:t>
            </a:r>
            <a:endParaRPr lang="en-US" sz="1600" noProof="1"/>
          </a:p>
        </p:txBody>
      </p:sp>
      <p:sp>
        <p:nvSpPr>
          <p:cNvPr id="14" name="o6"/>
          <p:cNvSpPr txBox="1"/>
          <p:nvPr/>
        </p:nvSpPr>
        <p:spPr>
          <a:xfrm>
            <a:off x="6350000" y="4241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Media &amp; telcos</a:t>
            </a:r>
            <a:endParaRPr lang="en-US" sz="1600" noProof="1"/>
          </a:p>
          <a:p>
            <a:pPr>
              <a:lnSpc>
                <a:spcPct val="130000"/>
              </a:lnSpc>
              <a:spcBef>
                <a:spcPts val="200"/>
              </a:spcBef>
            </a:pPr>
            <a:r>
              <a:rPr lang="en-US" sz="950" noProof="1">
                <a:solidFill>
                  <a:srgbClr val="7A6A58"/>
                </a:solidFill>
                <a:latin typeface="MiSans"/>
                <a:ea typeface="MiSans"/>
              </a:rPr>
              <a:t>Both platforms work on any phone, need no data account and are fully anonymous — a natural fit for partners whose reach already touches millions of Kenyans daily. Distribution without friction.</a:t>
            </a:r>
            <a:endParaRPr lang="en-US" sz="1600" noProof="1"/>
          </a:p>
        </p:txBody>
      </p:sp>
      <p:sp>
        <p:nvSpPr>
          <p:cNvPr id="15" name="closing"/>
          <p:cNvSpPr txBox="1"/>
          <p:nvPr/>
        </p:nvSpPr>
        <p:spPr>
          <a:xfrm>
            <a:off x="914400" y="5969000"/>
            <a:ext cx="10363200" cy="381000"/>
          </a:xfrm>
          <a:prstGeom prst="rect">
            <a:avLst/>
          </a:prstGeom>
          <a:noFill/>
          <a:ln>
            <a:noFill/>
          </a:ln>
        </p:spPr>
        <p:txBody>
          <a:bodyPr lIns="0" rIns="0" tIns="0" bIns="0" wrap="square" rtlCol="0"/>
          <a:lstStyle/>
          <a:p>
            <a:pPr>
              <a:lnSpc>
                <a:spcPct val="120000"/>
              </a:lnSpc>
            </a:pPr>
            <a:r>
              <a:rPr lang="en-US" sz="1050" noProof="1" i="1">
                <a:solidFill>
                  <a:srgbClr val="14213D"/>
                </a:solidFill>
                <a:latin typeface="MiSans"/>
                <a:ea typeface="MiSans"/>
              </a:rPr>
              <a:t>Deepening trust, demonstrating purpose, and delivering measurable financial wellness impact — inside relationships you already own.</a:t>
            </a:r>
            <a:endParaRPr lang="en-US" sz="105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12</a:t>
            </a:r>
            <a:endParaRPr lang="en-US" sz="800" noProof="1"/>
          </a:p>
        </p:txBody>
      </p:sp>
    </p:spTree>
  </p:cSld>
  <p:clrMapOvr>
    <a:masterClrMapping/>
  </p:clrMapOvr>
</p:sld>
</file>

<file path=ppt/slides/slide13.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THE MODEL</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Free for users. Sustainable for partners.</a:t>
            </a:r>
            <a:endParaRPr lang="en-US" sz="3100" noProof="1"/>
          </a:p>
        </p:txBody>
      </p:sp>
      <p:sp>
        <p:nvSpPr>
          <p:cNvPr id="4" name="sub"/>
          <p:cNvSpPr txBox="1"/>
          <p:nvPr/>
        </p:nvSpPr>
        <p:spPr>
          <a:xfrm>
            <a:off x="914400" y="1371600"/>
            <a:ext cx="9906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A revenue model can be simple and principled: the user never pays, never sees an ad, and never shares data. Two lines are enough.</a:t>
            </a:r>
            <a:endParaRPr lang="en-US" sz="1250" noProof="1"/>
          </a:p>
        </p:txBody>
      </p:sp>
      <p:sp>
        <p:nvSpPr>
          <p:cNvPr id="5" name="m1"/>
          <p:cNvSpPr txBox="1"/>
          <p:nvPr/>
        </p:nvSpPr>
        <p:spPr>
          <a:xfrm>
            <a:off x="914400" y="1981200"/>
            <a:ext cx="5080000" cy="12192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B2B licensing</a:t>
            </a:r>
            <a:endParaRPr lang="en-US" sz="1600" noProof="1"/>
          </a:p>
          <a:p>
            <a:pPr>
              <a:lnSpc>
                <a:spcPct val="130000"/>
              </a:lnSpc>
              <a:spcBef>
                <a:spcPts val="200"/>
              </a:spcBef>
            </a:pPr>
            <a:r>
              <a:rPr lang="en-US" sz="950" noProof="1">
                <a:solidFill>
                  <a:srgbClr val="7A6A58"/>
                </a:solidFill>
                <a:latin typeface="MiSans"/>
                <a:ea typeface="MiSans"/>
              </a:rPr>
              <a:t>White-label and API access for employers, Saccos, banks and insurers — calculator suites embedded with co-branding. The partner pays for computation; no user data moves. Recurring revenue that scales with partner growth, not advertising.</a:t>
            </a:r>
            <a:endParaRPr lang="en-US" sz="1600" noProof="1"/>
          </a:p>
        </p:txBody>
      </p:sp>
      <p:sp>
        <p:nvSpPr>
          <p:cNvPr id="6" name="m2"/>
          <p:cNvSpPr txBox="1"/>
          <p:nvPr/>
        </p:nvSpPr>
        <p:spPr>
          <a:xfrm>
            <a:off x="6350000" y="1981200"/>
            <a:ext cx="4927600" cy="12192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Sponsored financial education</a:t>
            </a:r>
            <a:endParaRPr lang="en-US" sz="1600" noProof="1"/>
          </a:p>
          <a:p>
            <a:pPr>
              <a:lnSpc>
                <a:spcPct val="130000"/>
              </a:lnSpc>
              <a:spcBef>
                <a:spcPts val="200"/>
              </a:spcBef>
            </a:pPr>
            <a:r>
              <a:rPr lang="en-US" sz="950" noProof="1">
                <a:solidFill>
                  <a:srgbClr val="7A6A58"/>
                </a:solidFill>
                <a:latin typeface="MiSans"/>
                <a:ea typeface="MiSans"/>
              </a:rPr>
              <a:t>Partners fund specific modules — a pension provider sponsors the retirement planner, a bank the inflation calculator. Transparent sponsorship, no editorial influence, no data involved.</a:t>
            </a:r>
            <a:endParaRPr lang="en-US" sz="1600" noProof="1"/>
          </a:p>
        </p:txBody>
      </p:sp>
      <p:sp>
        <p:nvSpPr>
          <p:cNvPr id="7" name="r1"/>
          <p:cNvSpPr/>
          <p:nvPr/>
        </p:nvSpPr>
        <p:spPr>
          <a:xfrm>
            <a:off x="914400" y="3302000"/>
            <a:ext cx="5080000" cy="12700"/>
          </a:xfrm>
          <a:prstGeom prst="rect">
            <a:avLst/>
          </a:prstGeom>
          <a:solidFill>
            <a:srgbClr val="DCD2BE"/>
          </a:solidFill>
          <a:ln>
            <a:noFill/>
          </a:ln>
        </p:spPr>
      </p:sp>
      <p:sp>
        <p:nvSpPr>
          <p:cNvPr id="8" name="r1b"/>
          <p:cNvSpPr/>
          <p:nvPr/>
        </p:nvSpPr>
        <p:spPr>
          <a:xfrm>
            <a:off x="6350000" y="3302000"/>
            <a:ext cx="4927600" cy="12700"/>
          </a:xfrm>
          <a:prstGeom prst="rect">
            <a:avLst/>
          </a:prstGeom>
          <a:solidFill>
            <a:srgbClr val="DCD2BE"/>
          </a:solidFill>
          <a:ln>
            <a:noFill/>
          </a:ln>
        </p:spPr>
      </p:sp>
      <p:sp>
        <p:nvSpPr>
          <p:cNvPr id="9" name="principle-head"/>
          <p:cNvSpPr txBox="1"/>
          <p:nvPr/>
        </p:nvSpPr>
        <p:spPr>
          <a:xfrm>
            <a:off x="914400" y="3530600"/>
            <a:ext cx="10363200" cy="254000"/>
          </a:xfrm>
          <a:prstGeom prst="rect">
            <a:avLst/>
          </a:prstGeom>
          <a:noFill/>
          <a:ln>
            <a:noFill/>
          </a:ln>
        </p:spPr>
        <p:txBody>
          <a:bodyPr lIns="0" rIns="0" tIns="0" bIns="0" wrap="none" rtlCol="0"/>
          <a:lstStyle/>
          <a:p>
            <a:pPr>
              <a:lnSpc>
                <a:spcPct val="120000"/>
              </a:lnSpc>
            </a:pPr>
            <a:r>
              <a:rPr lang="en-US" sz="1100" noProof="1" b="1" spc="200" kern="0">
                <a:solidFill>
                  <a:srgbClr val="B56E00"/>
                </a:solidFill>
                <a:latin typeface="MiSans"/>
                <a:ea typeface="MiSans"/>
              </a:rPr>
              <a:t>CORE PRINCIPLE</a:t>
            </a:r>
            <a:endParaRPr lang="en-US" sz="1100" noProof="1"/>
          </a:p>
        </p:txBody>
      </p:sp>
      <p:sp>
        <p:nvSpPr>
          <p:cNvPr id="10" name="principle"/>
          <p:cNvSpPr txBox="1"/>
          <p:nvPr/>
        </p:nvSpPr>
        <p:spPr>
          <a:xfrm>
            <a:off x="914400" y="3835400"/>
            <a:ext cx="10363200" cy="1219200"/>
          </a:xfrm>
          <a:prstGeom prst="rect">
            <a:avLst/>
          </a:prstGeom>
          <a:noFill/>
          <a:ln>
            <a:noFill/>
          </a:ln>
        </p:spPr>
        <p:txBody>
          <a:bodyPr lIns="0" rIns="0" tIns="0" bIns="0" wrap="square" rtlCol="0"/>
          <a:lstStyle/>
          <a:p>
            <a:pPr>
              <a:lnSpc>
                <a:spcPct val="155000"/>
              </a:lnSpc>
            </a:pPr>
            <a:r>
              <a:rPr lang="en-US" sz="1150" noProof="1">
                <a:solidFill>
                  <a:srgbClr val="3A2E26"/>
                </a:solidFill>
                <a:latin typeface="MiSans"/>
                <a:ea typeface="MiSans"/>
              </a:rPr>
              <a:t>The platforms collect nothing, so there is nothing to sell. Revenue comes from institutions paying for computation and for modules they want built — never from the reader, never from their data, and never from a commission on where their money goes. Both platforms remain free, anonymous and ad-free for end users. This is structural, not aspirational: there is no server to send user data to, and the no-commission rule is enforced in code, not policy.</a:t>
            </a:r>
            <a:endParaRPr lang="en-US" sz="1150" noProof="1"/>
          </a:p>
        </p:txBody>
      </p:sp>
      <p:sp>
        <p:nvSpPr>
          <p:cNvPr id="11" name="accent-rule"/>
          <p:cNvSpPr/>
          <p:nvPr/>
        </p:nvSpPr>
        <p:spPr>
          <a:xfrm>
            <a:off x="914400" y="5384800"/>
            <a:ext cx="1524000" cy="38100"/>
          </a:xfrm>
          <a:prstGeom prst="rect">
            <a:avLst/>
          </a:prstGeom>
          <a:solidFill>
            <a:srgbClr val="E8960C"/>
          </a:solidFill>
          <a:ln>
            <a:noFill/>
          </a:ln>
        </p:spPr>
      </p:sp>
      <p:sp>
        <p:nvSpPr>
          <p:cNvPr id="12" name="closing"/>
          <p:cNvSpPr txBox="1"/>
          <p:nvPr/>
        </p:nvSpPr>
        <p:spPr>
          <a:xfrm>
            <a:off x="914400" y="5638800"/>
            <a:ext cx="10363200" cy="660400"/>
          </a:xfrm>
          <a:prstGeom prst="rect">
            <a:avLst/>
          </a:prstGeom>
          <a:noFill/>
          <a:ln>
            <a:noFill/>
          </a:ln>
        </p:spPr>
        <p:txBody>
          <a:bodyPr lIns="0" rIns="0" tIns="0" bIns="0" wrap="square" rtlCol="0"/>
          <a:lstStyle/>
          <a:p>
            <a:pPr>
              <a:lnSpc>
                <a:spcPct val="150000"/>
              </a:lnSpc>
            </a:pPr>
            <a:r>
              <a:rPr lang="en-US" sz="1100" noProof="1">
                <a:solidFill>
                  <a:srgbClr val="14213D"/>
                </a:solidFill>
                <a:latin typeface="MiSans"/>
                <a:ea typeface="MiSans"/>
              </a:rPr>
              <a:t>A two-line model, deliberately. Slide 14 argues that no incumbent can afford to be as honest as these platforms — a revenue line that quietly breaks that honesty would collapse the argument it rests on.</a:t>
            </a:r>
            <a:endParaRPr lang="en-US" sz="1100" noProof="1"/>
          </a:p>
        </p:txBody>
      </p:sp>
      <p:sp>
        <p:nvSpPr>
          <p:cNvPr id="13"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13</a:t>
            </a:r>
            <a:endParaRPr lang="en-US" sz="800" noProof="1"/>
          </a:p>
        </p:txBody>
      </p:sp>
    </p:spTree>
  </p:cSld>
  <p:clrMapOvr>
    <a:masterClrMapping/>
  </p:clrMapOvr>
</p:sld>
</file>

<file path=ppt/slides/slide14.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COMPETITIVE LANDSCAPE</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An uncontested space</a:t>
            </a:r>
            <a:endParaRPr lang="en-US" sz="3100" noProof="1"/>
          </a:p>
        </p:txBody>
      </p:sp>
      <p:sp>
        <p:nvSpPr>
          <p:cNvPr id="4" name="sub"/>
          <p:cNvSpPr txBox="1"/>
          <p:nvPr/>
        </p:nvSpPr>
        <p:spPr>
          <a:xfrm>
            <a:off x="914400" y="1371600"/>
            <a:ext cx="9906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landscape reveals not a crowded market but a specific gap — one existing players have structural reasons not to fill.</a:t>
            </a:r>
            <a:endParaRPr lang="en-US" sz="1250" noProof="1"/>
          </a:p>
        </p:txBody>
      </p:sp>
      <p:graphicFrame>
        <p:nvGraphicFramePr>
          <p:cNvPr id="5" name="table"/>
          <p:cNvGraphicFramePr>
            <a:graphicFrameLocks noGrp="1"/>
          </p:cNvGraphicFramePr>
          <p:nvPr/>
        </p:nvGraphicFramePr>
        <p:xfrm>
          <a:off x="914400" y="1930400"/>
          <a:ext cx="10363200" cy="3759200"/>
        </p:xfrm>
        <a:graphic>
          <a:graphicData uri="http://schemas.openxmlformats.org/drawingml/2006/table">
            <a:tbl>
              <a:tblPr/>
              <a:tblGrid>
                <a:gridCol w="2279904"/>
                <a:gridCol w="3730752"/>
                <a:gridCol w="4352544"/>
              </a:tblGrid>
              <a:tr h="488696">
                <a:tc>
                  <a:txBody>
                    <a:bodyPr wrap="square" rtlCol="0" anchor="ctr"/>
                    <a:lstStyle/>
                    <a:p>
                      <a:pPr algn="l">
                        <a:lnSpc>
                          <a:spcPct val="130000"/>
                        </a:lnSpc>
                      </a:pPr>
                      <a:r>
                        <a:rPr lang="en-US" sz="950" noProof="1" b="1" spc="100" kern="0">
                          <a:solidFill>
                            <a:srgbClr val="B56E00"/>
                          </a:solidFill>
                          <a:latin typeface="QuattrocentoSans"/>
                          <a:ea typeface="QuattrocentoSans"/>
                        </a:rPr>
                        <a:t>Player</a:t>
                      </a:r>
                    </a:p>
                  </a:txBody>
                  <a:tcPr marL="91440" marR="91440" marT="45720" marB="45720" anchor="ctr">
                    <a:lnL>
                      <a:noFill/>
                    </a:lnL>
                    <a:lnR>
                      <a:noFill/>
                    </a:lnR>
                    <a:lnT>
                      <a:noFill/>
                    </a:lnT>
                    <a:lnB w="19050">
                      <a:solidFill>
                        <a:srgbClr val="E8960C"/>
                      </a:solidFill>
                    </a:lnB>
                    <a:noFill/>
                  </a:tcPr>
                </a:tc>
                <a:tc>
                  <a:txBody>
                    <a:bodyPr wrap="square" rtlCol="0" anchor="ctr"/>
                    <a:lstStyle/>
                    <a:p>
                      <a:pPr algn="l">
                        <a:lnSpc>
                          <a:spcPct val="130000"/>
                        </a:lnSpc>
                      </a:pPr>
                      <a:r>
                        <a:rPr lang="en-US" sz="950" noProof="1" b="1" spc="100" kern="0">
                          <a:solidFill>
                            <a:srgbClr val="B56E00"/>
                          </a:solidFill>
                          <a:latin typeface="QuattrocentoSans"/>
                          <a:ea typeface="QuattrocentoSans"/>
                        </a:rPr>
                        <a:t>What they do well</a:t>
                      </a:r>
                    </a:p>
                  </a:txBody>
                  <a:tcPr marL="91440" marR="91440" marT="45720" marB="45720" anchor="ctr">
                    <a:lnL>
                      <a:noFill/>
                    </a:lnL>
                    <a:lnR>
                      <a:noFill/>
                    </a:lnR>
                    <a:lnT>
                      <a:noFill/>
                    </a:lnT>
                    <a:lnB w="19050">
                      <a:solidFill>
                        <a:srgbClr val="E8960C"/>
                      </a:solidFill>
                    </a:lnB>
                    <a:noFill/>
                  </a:tcPr>
                </a:tc>
                <a:tc>
                  <a:txBody>
                    <a:bodyPr wrap="square" rtlCol="0" anchor="ctr"/>
                    <a:lstStyle/>
                    <a:p>
                      <a:pPr algn="l">
                        <a:lnSpc>
                          <a:spcPct val="130000"/>
                        </a:lnSpc>
                      </a:pPr>
                      <a:r>
                        <a:rPr lang="en-US" sz="950" noProof="1" b="1" spc="100" kern="0">
                          <a:solidFill>
                            <a:srgbClr val="B56E00"/>
                          </a:solidFill>
                          <a:latin typeface="QuattrocentoSans"/>
                          <a:ea typeface="QuattrocentoSans"/>
                        </a:rPr>
                        <a:t>Why they don't substitute</a:t>
                      </a:r>
                    </a:p>
                  </a:txBody>
                  <a:tcPr marL="91440" marR="91440" marT="45720" marB="45720" anchor="ctr">
                    <a:lnL>
                      <a:noFill/>
                    </a:lnL>
                    <a:lnR>
                      <a:noFill/>
                    </a:lnR>
                    <a:lnT>
                      <a:noFill/>
                    </a:lnT>
                    <a:lnB w="19050">
                      <a:solidFill>
                        <a:srgbClr val="E8960C"/>
                      </a:solidFill>
                    </a:lnB>
                    <a:noFill/>
                  </a:tcPr>
                </a:tc>
              </a:tr>
              <a:tr h="654101">
                <a:tc>
                  <a:txBody>
                    <a:bodyPr wrap="square" rtlCol="0" anchor="ctr"/>
                    <a:lstStyle/>
                    <a:p>
                      <a:pPr algn="l">
                        <a:lnSpc>
                          <a:spcPct val="130000"/>
                        </a:lnSpc>
                      </a:pPr>
                      <a:r>
                        <a:rPr lang="en-US" sz="900" noProof="1" b="1">
                          <a:solidFill>
                            <a:srgbClr val="14213D"/>
                          </a:solidFill>
                          <a:latin typeface="QuattrocentoSans"/>
                          <a:ea typeface="QuattrocentoSans"/>
                        </a:rPr>
                        <a:t>M-Pesa / Safaricom Ziidi</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Unmatched distribution — 40M customers, embedded in daily life; competitive MMF yields with M-Pesa convenience.</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Product-first by design — Ziidi exists to grow Safaricom's AUM, not to give honest cross-vehicle comparison. No bond intelligence, tax calculation, retirement planning or Sacco mechanics.</a:t>
                      </a:r>
                    </a:p>
                  </a:txBody>
                  <a:tcPr marL="91440" marR="91440" marT="45720" marB="45720" anchor="ctr">
                    <a:lnL>
                      <a:noFill/>
                    </a:lnL>
                    <a:lnR>
                      <a:noFill/>
                    </a:lnR>
                    <a:lnT>
                      <a:noFill/>
                    </a:lnT>
                    <a:lnB w="12700">
                      <a:solidFill>
                        <a:srgbClr val="DCD2BE"/>
                      </a:solidFill>
                    </a:lnB>
                    <a:noFill/>
                  </a:tcPr>
                </a:tc>
              </a:tr>
              <a:tr h="654101">
                <a:tc>
                  <a:txBody>
                    <a:bodyPr wrap="square" rtlCol="0" anchor="ctr"/>
                    <a:lstStyle/>
                    <a:p>
                      <a:pPr algn="l">
                        <a:lnSpc>
                          <a:spcPct val="130000"/>
                        </a:lnSpc>
                      </a:pPr>
                      <a:r>
                        <a:rPr lang="en-US" sz="900" noProof="1" b="1">
                          <a:solidFill>
                            <a:srgbClr val="14213D"/>
                          </a:solidFill>
                          <a:latin typeface="QuattrocentoSans"/>
                          <a:ea typeface="QuattrocentoSans"/>
                        </a:rPr>
                        <a:t>Britam / Enwealth digital tools</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Established pension and insurance brands; trusted by formal-sector employers.</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Serve the already-enrolled formal sector. No tool for the 83.6% informal workforce; access requires account creation, purchase or an adviser.</a:t>
                      </a:r>
                    </a:p>
                  </a:txBody>
                  <a:tcPr marL="91440" marR="91440" marT="45720" marB="45720" anchor="ctr">
                    <a:lnL>
                      <a:noFill/>
                    </a:lnL>
                    <a:lnR>
                      <a:noFill/>
                    </a:lnR>
                    <a:lnT>
                      <a:noFill/>
                    </a:lnT>
                    <a:lnB w="12700">
                      <a:solidFill>
                        <a:srgbClr val="DCD2BE"/>
                      </a:solidFill>
                    </a:lnB>
                    <a:noFill/>
                  </a:tcPr>
                </a:tc>
              </a:tr>
              <a:tr h="654101">
                <a:tc>
                  <a:txBody>
                    <a:bodyPr wrap="square" rtlCol="0" anchor="ctr"/>
                    <a:lstStyle/>
                    <a:p>
                      <a:pPr algn="l">
                        <a:lnSpc>
                          <a:spcPct val="130000"/>
                        </a:lnSpc>
                      </a:pPr>
                      <a:r>
                        <a:rPr lang="en-US" sz="900" noProof="1" b="1">
                          <a:solidFill>
                            <a:srgbClr val="14213D"/>
                          </a:solidFill>
                          <a:latin typeface="QuattrocentoSans"/>
                          <a:ea typeface="QuattrocentoSans"/>
                        </a:rPr>
                        <a:t>Bank apps (KCB, Equity, Co-op)</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Deep customer relationships, full transaction history, strong mobile apps.</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Structurally conflicted — every recommendation leads to a bank product. Cannot honestly compare MMF vs bond vs Sacco. No anonymity, no cross-institution view.</a:t>
                      </a:r>
                    </a:p>
                  </a:txBody>
                  <a:tcPr marL="91440" marR="91440" marT="45720" marB="45720" anchor="ctr">
                    <a:lnL>
                      <a:noFill/>
                    </a:lnL>
                    <a:lnR>
                      <a:noFill/>
                    </a:lnR>
                    <a:lnT>
                      <a:noFill/>
                    </a:lnT>
                    <a:lnB w="12700">
                      <a:solidFill>
                        <a:srgbClr val="DCD2BE"/>
                      </a:solidFill>
                    </a:lnB>
                    <a:noFill/>
                  </a:tcPr>
                </a:tc>
              </a:tr>
              <a:tr h="654101">
                <a:tc>
                  <a:txBody>
                    <a:bodyPr wrap="square" rtlCol="0" anchor="ctr"/>
                    <a:lstStyle/>
                    <a:p>
                      <a:pPr algn="l">
                        <a:lnSpc>
                          <a:spcPct val="130000"/>
                        </a:lnSpc>
                      </a:pPr>
                      <a:r>
                        <a:rPr lang="en-US" sz="900" noProof="1" b="1">
                          <a:solidFill>
                            <a:srgbClr val="14213D"/>
                          </a:solidFill>
                          <a:latin typeface="QuattrocentoSans"/>
                          <a:ea typeface="QuattrocentoSans"/>
                        </a:rPr>
                        <a:t>DhowCSD / CBK portals</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Authoritative, government-backed — the actual transaction infrastructure for bonds.</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Transaction infrastructure, not planning intelligence. No yield comparison, after-tax calculation or plain-language education. Mwangaza is the layer in front of DhowCSD.</a:t>
                      </a:r>
                    </a:p>
                  </a:txBody>
                  <a:tcPr marL="91440" marR="91440" marT="45720" marB="45720" anchor="ctr">
                    <a:lnL>
                      <a:noFill/>
                    </a:lnL>
                    <a:lnR>
                      <a:noFill/>
                    </a:lnR>
                    <a:lnT>
                      <a:noFill/>
                    </a:lnT>
                    <a:lnB w="12700">
                      <a:solidFill>
                        <a:srgbClr val="DCD2BE"/>
                      </a:solidFill>
                    </a:lnB>
                    <a:noFill/>
                  </a:tcPr>
                </a:tc>
              </a:tr>
              <a:tr h="654101">
                <a:tc>
                  <a:txBody>
                    <a:bodyPr wrap="square" rtlCol="0" anchor="ctr"/>
                    <a:lstStyle/>
                    <a:p>
                      <a:pPr algn="l">
                        <a:lnSpc>
                          <a:spcPct val="130000"/>
                        </a:lnSpc>
                      </a:pPr>
                      <a:r>
                        <a:rPr lang="en-US" sz="900" noProof="1" b="1">
                          <a:solidFill>
                            <a:srgbClr val="14213D"/>
                          </a:solidFill>
                          <a:latin typeface="QuattrocentoSans"/>
                          <a:ea typeface="QuattrocentoSans"/>
                        </a:rPr>
                        <a:t>Literacy NGOs (FSD Kenya etc.)</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Rigorous research, trusted by regulators and DFIs, strong community reach.</a:t>
                      </a:r>
                    </a:p>
                  </a:txBody>
                  <a:tcPr marL="91440" marR="91440" marT="45720" marB="45720" anchor="ctr">
                    <a:lnL>
                      <a:noFill/>
                    </a:lnL>
                    <a:lnR>
                      <a:noFill/>
                    </a:lnR>
                    <a:lnT>
                      <a:noFill/>
                    </a:lnT>
                    <a:lnB w="12700">
                      <a:solidFill>
                        <a:srgbClr val="DCD2BE"/>
                      </a:solidFill>
                    </a:lnB>
                    <a:noFill/>
                  </a:tcPr>
                </a:tc>
                <a:tc>
                  <a:txBody>
                    <a:bodyPr wrap="square" rtlCol="0" anchor="ctr"/>
                    <a:lstStyle/>
                    <a:p>
                      <a:pPr algn="l">
                        <a:lnSpc>
                          <a:spcPct val="130000"/>
                        </a:lnSpc>
                      </a:pPr>
                      <a:r>
                        <a:rPr lang="en-US" sz="900" noProof="1">
                          <a:solidFill>
                            <a:srgbClr val="3A2E26"/>
                          </a:solidFill>
                          <a:latin typeface="QuattrocentoSans"/>
                          <a:ea typeface="QuattrocentoSans"/>
                        </a:rPr>
                        <a:t>Education without tools — no calculator, no action plan, no M-Pesa paybill at the end. Impact measured in awareness, not behaviour change.</a:t>
                      </a:r>
                    </a:p>
                  </a:txBody>
                  <a:tcPr marL="91440" marR="91440" marT="45720" marB="45720" anchor="ctr">
                    <a:lnL>
                      <a:noFill/>
                    </a:lnL>
                    <a:lnR>
                      <a:noFill/>
                    </a:lnR>
                    <a:lnT>
                      <a:noFill/>
                    </a:lnT>
                    <a:lnB w="12700">
                      <a:solidFill>
                        <a:srgbClr val="DCD2BE"/>
                      </a:solidFill>
                    </a:lnB>
                    <a:noFill/>
                  </a:tcPr>
                </a:tc>
              </a:tr>
            </a:tbl>
          </a:graphicData>
        </a:graphic>
      </p:graphicFrame>
      <p:sp>
        <p:nvSpPr>
          <p:cNvPr id="6" name="closing"/>
          <p:cNvSpPr txBox="1"/>
          <p:nvPr/>
        </p:nvSpPr>
        <p:spPr>
          <a:xfrm>
            <a:off x="914400" y="5918200"/>
            <a:ext cx="10363200" cy="508000"/>
          </a:xfrm>
          <a:prstGeom prst="rect">
            <a:avLst/>
          </a:prstGeom>
          <a:noFill/>
          <a:ln>
            <a:noFill/>
          </a:ln>
        </p:spPr>
        <p:txBody>
          <a:bodyPr lIns="0" rIns="0" tIns="0" bIns="0" wrap="square" rtlCol="0"/>
          <a:lstStyle/>
          <a:p>
            <a:pPr>
              <a:lnSpc>
                <a:spcPct val="145000"/>
              </a:lnSpc>
            </a:pPr>
            <a:r>
              <a:rPr lang="en-US" sz="1050" noProof="1">
                <a:solidFill>
                  <a:srgbClr val="14213D"/>
                </a:solidFill>
                <a:latin typeface="MiSans"/>
                <a:ea typeface="MiSans"/>
              </a:rPr>
              <a:t>The reason the gap persists is not oversight — it is </a:t>
            </a:r>
            <a:r>
              <a:rPr lang="en-US" sz="1050" noProof="1" b="1">
                <a:solidFill>
                  <a:srgbClr val="14213D"/>
                </a:solidFill>
                <a:latin typeface="MiSans"/>
                <a:ea typeface="MiSans"/>
              </a:rPr>
              <a:t>incentive</a:t>
            </a:r>
            <a:r>
              <a:rPr lang="en-US" sz="1050" noProof="1">
                <a:solidFill>
                  <a:srgbClr val="14213D"/>
                </a:solidFill>
                <a:latin typeface="MiSans"/>
                <a:ea typeface="MiSans"/>
              </a:rPr>
              <a:t>. JiPange and Mwangaza exist precisely because no existing player can afford to be as honest as these platforms are designed to be.</a:t>
            </a:r>
            <a:endParaRPr lang="en-US" sz="1050" noProof="1"/>
          </a:p>
        </p:txBody>
      </p:sp>
      <p:sp>
        <p:nvSpPr>
          <p:cNvPr id="7"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14</a:t>
            </a:r>
            <a:endParaRPr lang="en-US" sz="800" noProof="1"/>
          </a:p>
        </p:txBody>
      </p:sp>
    </p:spTree>
  </p:cSld>
  <p:clrMapOvr>
    <a:masterClrMapping/>
  </p:clrMapOvr>
</p:sld>
</file>

<file path=ppt/slides/slide15.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REGULATORY CLARITY &amp; RADICAL TRUST</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 foundation partners can stand on</a:t>
            </a:r>
            <a:endParaRPr lang="en-US" sz="3100" noProof="1"/>
          </a:p>
        </p:txBody>
      </p:sp>
      <p:sp>
        <p:nvSpPr>
          <p:cNvPr id="4" name="sub"/>
          <p:cNvSpPr txBox="1"/>
          <p:nvPr/>
        </p:nvSpPr>
        <p:spPr>
          <a:xfrm>
            <a:off x="914400" y="1371600"/>
            <a:ext cx="9906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For any institution, partnership is a question of reputational alignment. Both platforms were designed from the ground up to make that answer easy.</a:t>
            </a:r>
            <a:endParaRPr lang="en-US" sz="1250" noProof="1"/>
          </a:p>
        </p:txBody>
      </p:sp>
      <p:sp>
        <p:nvSpPr>
          <p:cNvPr id="5" name="g1"/>
          <p:cNvSpPr txBox="1"/>
          <p:nvPr/>
        </p:nvSpPr>
        <p:spPr>
          <a:xfrm>
            <a:off x="914400" y="1955800"/>
            <a:ext cx="50800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Analytics, not advice — and free to the public</a:t>
            </a:r>
            <a:endParaRPr lang="en-US" sz="1600" noProof="1"/>
          </a:p>
          <a:p>
            <a:pPr>
              <a:lnSpc>
                <a:spcPct val="130000"/>
              </a:lnSpc>
              <a:spcBef>
                <a:spcPts val="200"/>
              </a:spcBef>
            </a:pPr>
            <a:r>
              <a:rPr lang="en-US" sz="950" noProof="1">
                <a:solidFill>
                  <a:srgbClr val="7A6A58"/>
                </a:solidFill>
                <a:latin typeface="MiSans"/>
                <a:ea typeface="MiSans"/>
              </a:rPr>
              <a:t>Every page states “analytics for education, not investment advice”, and no individual is ever charged. Under Cap 485A the adviser definition turns on advising </a:t>
            </a:r>
            <a:r>
              <a:rPr lang="en-US" sz="950" noProof="1" b="1">
                <a:solidFill>
                  <a:srgbClr val="7A6A58"/>
                </a:solidFill>
                <a:latin typeface="MiSans"/>
                <a:ea typeface="MiSans"/>
              </a:rPr>
              <a:t>for remuneration</a:t>
            </a:r>
            <a:r>
              <a:rPr lang="en-US" sz="950" noProof="1">
                <a:solidFill>
                  <a:srgbClr val="7A6A58"/>
                </a:solidFill>
                <a:latin typeface="MiSans"/>
                <a:ea typeface="MiSans"/>
              </a:rPr>
              <a:t> — the public platforms take no payment and no commission. Institutional licensing supplies computation to licensed firms. We have taken this position and welcome a partner's counsel reviewing it.</a:t>
            </a:r>
            <a:endParaRPr lang="en-US" sz="1600" noProof="1"/>
          </a:p>
        </p:txBody>
      </p:sp>
      <p:sp>
        <p:nvSpPr>
          <p:cNvPr id="6" name="g2"/>
          <p:cNvSpPr txBox="1"/>
          <p:nvPr/>
        </p:nvSpPr>
        <p:spPr>
          <a:xfrm>
            <a:off x="6350000" y="1955800"/>
            <a:ext cx="49276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Official data only</a:t>
            </a:r>
            <a:endParaRPr lang="en-US" sz="1600" noProof="1"/>
          </a:p>
          <a:p>
            <a:pPr>
              <a:lnSpc>
                <a:spcPct val="130000"/>
              </a:lnSpc>
              <a:spcBef>
                <a:spcPts val="200"/>
              </a:spcBef>
            </a:pPr>
            <a:r>
              <a:rPr lang="en-US" sz="950" noProof="1">
                <a:solidFill>
                  <a:srgbClr val="7A6A58"/>
                </a:solidFill>
                <a:latin typeface="MiSans"/>
                <a:ea typeface="MiSans"/>
              </a:rPr>
              <a:t>All figures from CBK, Treasury, KNBS, CMA, RBA — every source named, every figure checkable by any user, regulator or partner audit. No proprietary interpolation.</a:t>
            </a:r>
            <a:endParaRPr lang="en-US" sz="1600" noProof="1"/>
          </a:p>
        </p:txBody>
      </p:sp>
      <p:sp>
        <p:nvSpPr>
          <p:cNvPr id="7" name="r1"/>
          <p:cNvSpPr/>
          <p:nvPr/>
        </p:nvSpPr>
        <p:spPr>
          <a:xfrm>
            <a:off x="914400" y="3022600"/>
            <a:ext cx="5080000" cy="12700"/>
          </a:xfrm>
          <a:prstGeom prst="rect">
            <a:avLst/>
          </a:prstGeom>
          <a:solidFill>
            <a:srgbClr val="DCD2BE"/>
          </a:solidFill>
          <a:ln>
            <a:noFill/>
          </a:ln>
        </p:spPr>
      </p:sp>
      <p:sp>
        <p:nvSpPr>
          <p:cNvPr id="8" name="r1b"/>
          <p:cNvSpPr/>
          <p:nvPr/>
        </p:nvSpPr>
        <p:spPr>
          <a:xfrm>
            <a:off x="6350000" y="3022600"/>
            <a:ext cx="4927600" cy="12700"/>
          </a:xfrm>
          <a:prstGeom prst="rect">
            <a:avLst/>
          </a:prstGeom>
          <a:solidFill>
            <a:srgbClr val="DCD2BE"/>
          </a:solidFill>
          <a:ln>
            <a:noFill/>
          </a:ln>
        </p:spPr>
      </p:sp>
      <p:sp>
        <p:nvSpPr>
          <p:cNvPr id="9" name="g3"/>
          <p:cNvSpPr txBox="1"/>
          <p:nvPr/>
        </p:nvSpPr>
        <p:spPr>
          <a:xfrm>
            <a:off x="914400" y="3175000"/>
            <a:ext cx="50800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Zero data collection</a:t>
            </a:r>
            <a:endParaRPr lang="en-US" sz="1600" noProof="1"/>
          </a:p>
          <a:p>
            <a:pPr>
              <a:lnSpc>
                <a:spcPct val="130000"/>
              </a:lnSpc>
              <a:spcBef>
                <a:spcPts val="200"/>
              </a:spcBef>
            </a:pPr>
            <a:r>
              <a:rPr lang="en-US" sz="950" noProof="1">
                <a:solidFill>
                  <a:srgbClr val="7A6A58"/>
                </a:solidFill>
                <a:latin typeface="MiSans"/>
                <a:ea typeface="MiSans"/>
              </a:rPr>
              <a:t>Built to the Data Protection Act 2019 by design rather than retrofit — no personal data is collected, so there is nothing to breach, transfer or subject-access. Partners carry no data liability from the integration.</a:t>
            </a:r>
            <a:endParaRPr lang="en-US" sz="1600" noProof="1"/>
          </a:p>
        </p:txBody>
      </p:sp>
      <p:sp>
        <p:nvSpPr>
          <p:cNvPr id="10" name="g4"/>
          <p:cNvSpPr txBox="1"/>
          <p:nvPr/>
        </p:nvSpPr>
        <p:spPr>
          <a:xfrm>
            <a:off x="6350000" y="3175000"/>
            <a:ext cx="49276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Rate risk disclosed</a:t>
            </a:r>
            <a:endParaRPr lang="en-US" sz="1600" noProof="1"/>
          </a:p>
          <a:p>
            <a:pPr>
              <a:lnSpc>
                <a:spcPct val="130000"/>
              </a:lnSpc>
              <a:spcBef>
                <a:spcPts val="200"/>
              </a:spcBef>
            </a:pPr>
            <a:r>
              <a:rPr lang="en-US" sz="950" noProof="1">
                <a:solidFill>
                  <a:srgbClr val="7A6A58"/>
                </a:solidFill>
                <a:latin typeface="MiSans"/>
                <a:ea typeface="MiSans"/>
              </a:rPr>
              <a:t>CBK rate history — 5.75–18% across 119 MPC decisions (as at 28 July 2026) — states both ends plainly. No cherry-picked rate environments, no misleading yield extrapolation. (CBK)</a:t>
            </a:r>
            <a:endParaRPr lang="en-US" sz="1600" noProof="1"/>
          </a:p>
        </p:txBody>
      </p:sp>
      <p:sp>
        <p:nvSpPr>
          <p:cNvPr id="11" name="r2"/>
          <p:cNvSpPr/>
          <p:nvPr/>
        </p:nvSpPr>
        <p:spPr>
          <a:xfrm>
            <a:off x="914400" y="4241800"/>
            <a:ext cx="5080000" cy="12700"/>
          </a:xfrm>
          <a:prstGeom prst="rect">
            <a:avLst/>
          </a:prstGeom>
          <a:solidFill>
            <a:srgbClr val="DCD2BE"/>
          </a:solidFill>
          <a:ln>
            <a:noFill/>
          </a:ln>
        </p:spPr>
      </p:sp>
      <p:sp>
        <p:nvSpPr>
          <p:cNvPr id="12" name="r2b"/>
          <p:cNvSpPr/>
          <p:nvPr/>
        </p:nvSpPr>
        <p:spPr>
          <a:xfrm>
            <a:off x="6350000" y="4241800"/>
            <a:ext cx="4927600" cy="12700"/>
          </a:xfrm>
          <a:prstGeom prst="rect">
            <a:avLst/>
          </a:prstGeom>
          <a:solidFill>
            <a:srgbClr val="DCD2BE"/>
          </a:solidFill>
          <a:ln>
            <a:noFill/>
          </a:ln>
        </p:spPr>
      </p:sp>
      <p:sp>
        <p:nvSpPr>
          <p:cNvPr id="13" name="g5"/>
          <p:cNvSpPr txBox="1"/>
          <p:nvPr/>
        </p:nvSpPr>
        <p:spPr>
          <a:xfrm>
            <a:off x="914400" y="4394200"/>
            <a:ext cx="50800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Strategic alignment</a:t>
            </a:r>
            <a:endParaRPr lang="en-US" sz="1600" noProof="1"/>
          </a:p>
          <a:p>
            <a:pPr>
              <a:lnSpc>
                <a:spcPct val="130000"/>
              </a:lnSpc>
              <a:spcBef>
                <a:spcPts val="200"/>
              </a:spcBef>
            </a:pPr>
            <a:r>
              <a:rPr lang="en-US" sz="950" noProof="1">
                <a:solidFill>
                  <a:srgbClr val="7A6A58"/>
                </a:solidFill>
                <a:latin typeface="MiSans"/>
                <a:ea typeface="MiSans"/>
              </a:rPr>
              <a:t>Deeply aligned with Kenya's National Financial Inclusion Strategy and CBK's financial literacy mandate — a willing partner for sandbox programmes and public-private initiatives.</a:t>
            </a:r>
            <a:endParaRPr lang="en-US" sz="1600" noProof="1"/>
          </a:p>
        </p:txBody>
      </p:sp>
      <p:sp>
        <p:nvSpPr>
          <p:cNvPr id="14" name="g6"/>
          <p:cNvSpPr txBox="1"/>
          <p:nvPr/>
        </p:nvSpPr>
        <p:spPr>
          <a:xfrm>
            <a:off x="6350000" y="4394200"/>
            <a:ext cx="4927600" cy="990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Partnership confidence</a:t>
            </a:r>
            <a:endParaRPr lang="en-US" sz="1600" noProof="1"/>
          </a:p>
          <a:p>
            <a:pPr>
              <a:lnSpc>
                <a:spcPct val="130000"/>
              </a:lnSpc>
              <a:spcBef>
                <a:spcPts val="200"/>
              </a:spcBef>
            </a:pPr>
            <a:r>
              <a:rPr lang="en-US" sz="950" noProof="1">
                <a:solidFill>
                  <a:srgbClr val="7A6A58"/>
                </a:solidFill>
                <a:latin typeface="MiSans"/>
                <a:ea typeface="MiSans"/>
              </a:rPr>
              <a:t>Neither platform executes transactions, holds funds, manages portfolios or gives personalised advice — the boundary under Kenya's Capital Markets Act. No investment licence required to partner.</a:t>
            </a:r>
            <a:endParaRPr lang="en-US" sz="1600" noProof="1"/>
          </a:p>
        </p:txBody>
      </p:sp>
      <p:sp>
        <p:nvSpPr>
          <p:cNvPr id="15" name="closing"/>
          <p:cNvSpPr txBox="1"/>
          <p:nvPr/>
        </p:nvSpPr>
        <p:spPr>
          <a:xfrm>
            <a:off x="914400" y="5969000"/>
            <a:ext cx="10363200" cy="381000"/>
          </a:xfrm>
          <a:prstGeom prst="rect">
            <a:avLst/>
          </a:prstGeom>
          <a:noFill/>
          <a:ln>
            <a:noFill/>
          </a:ln>
        </p:spPr>
        <p:txBody>
          <a:bodyPr lIns="0" rIns="0" tIns="0" bIns="0" wrap="square" rtlCol="0"/>
          <a:lstStyle/>
          <a:p>
            <a:pPr>
              <a:lnSpc>
                <a:spcPct val="140000"/>
              </a:lnSpc>
            </a:pPr>
            <a:r>
              <a:rPr lang="en-US" sz="1000" noProof="1" i="1">
                <a:solidFill>
                  <a:srgbClr val="7A6A58"/>
                </a:solidFill>
                <a:latin typeface="MiSans"/>
                <a:ea typeface="MiSans"/>
              </a:rPr>
              <a:t>Partners are encouraged to conduct their own legal review — the compliance posture is designed to make that review straightforward.</a:t>
            </a:r>
            <a:endParaRPr lang="en-US" sz="100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15</a:t>
            </a:r>
            <a:endParaRPr lang="en-US" sz="800" noProof="1"/>
          </a:p>
        </p:txBody>
      </p:sp>
    </p:spTree>
  </p:cSld>
  <p:clrMapOvr>
    <a:masterClrMapping/>
  </p:clrMapOvr>
</p:sld>
</file>

<file path=ppt/slides/slide16.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WHY NOW</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Five forces converging right now</a:t>
            </a:r>
            <a:endParaRPr lang="en-US" sz="3100" noProof="1"/>
          </a:p>
        </p:txBody>
      </p:sp>
      <p:sp>
        <p:nvSpPr>
          <p:cNvPr id="4" name="sub"/>
          <p:cNvSpPr txBox="1"/>
          <p:nvPr/>
        </p:nvSpPr>
        <p:spPr>
          <a:xfrm>
            <a:off x="914400" y="1371600"/>
            <a:ext cx="9906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forces making this moment exceptional are not cyclical — they are structural, and they are converging.</a:t>
            </a:r>
            <a:endParaRPr lang="en-US" sz="1250" noProof="1"/>
          </a:p>
        </p:txBody>
      </p:sp>
      <p:sp>
        <p:nvSpPr>
          <p:cNvPr id="5" name="tline"/>
          <p:cNvSpPr/>
          <p:nvPr/>
        </p:nvSpPr>
        <p:spPr>
          <a:xfrm>
            <a:off x="1168400" y="2133600"/>
            <a:ext cx="12700" cy="3810000"/>
          </a:xfrm>
          <a:prstGeom prst="rect">
            <a:avLst/>
          </a:prstGeom>
          <a:solidFill>
            <a:srgbClr val="E8960C"/>
          </a:solidFill>
          <a:ln>
            <a:noFill/>
          </a:ln>
        </p:spPr>
      </p:sp>
      <p:sp>
        <p:nvSpPr>
          <p:cNvPr id="6" name="f1n"/>
          <p:cNvSpPr txBox="1"/>
          <p:nvPr/>
        </p:nvSpPr>
        <p:spPr>
          <a:xfrm>
            <a:off x="914400" y="2006600"/>
            <a:ext cx="508000" cy="304800"/>
          </a:xfrm>
          <a:prstGeom prst="rect">
            <a:avLst/>
          </a:prstGeom>
          <a:noFill/>
          <a:ln>
            <a:noFill/>
          </a:ln>
        </p:spPr>
        <p:txBody>
          <a:bodyPr lIns="0" rIns="0" tIns="0" bIns="0" wrap="none" rtlCol="0" anchor="t"/>
          <a:lstStyle/>
          <a:p>
            <a:pPr algn="r">
              <a:lnSpc>
                <a:spcPct val="120000"/>
              </a:lnSpc>
            </a:pPr>
            <a:r>
              <a:rPr lang="en-US" sz="1500" noProof="1">
                <a:solidFill>
                  <a:srgbClr val="B56E00"/>
                </a:solidFill>
                <a:latin typeface="Oranienbaum"/>
                <a:ea typeface="Oranienbaum"/>
              </a:rPr>
              <a:t>1</a:t>
            </a:r>
            <a:endParaRPr lang="en-US" sz="1500" noProof="1"/>
          </a:p>
        </p:txBody>
      </p:sp>
      <p:sp>
        <p:nvSpPr>
          <p:cNvPr id="7" name="f1"/>
          <p:cNvSpPr txBox="1"/>
          <p:nvPr/>
        </p:nvSpPr>
        <p:spPr>
          <a:xfrm>
            <a:off x="1524000" y="1981200"/>
            <a:ext cx="9753600" cy="736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Ksh 500 retail bond — a hard deadline</a:t>
            </a:r>
            <a:endParaRPr lang="en-US" sz="1600" noProof="1"/>
          </a:p>
          <a:p>
            <a:pPr>
              <a:lnSpc>
                <a:spcPct val="130000"/>
              </a:lnSpc>
              <a:spcBef>
                <a:spcPts val="200"/>
              </a:spcBef>
            </a:pPr>
            <a:r>
              <a:rPr lang="en-US" sz="950" noProof="1">
                <a:solidFill>
                  <a:srgbClr val="7A6A58"/>
                </a:solidFill>
                <a:latin typeface="MiSans"/>
                <a:ea typeface="MiSans"/>
              </a:rPr>
              <a:t>Treasury plans a Ksh 500 minimum retail bond for July 2027, linked to DhowCSD and mobile money. Millions of first-time investors will need exactly this intelligence layer — the window to be established first is measured in months. (Business Daily)</a:t>
            </a:r>
            <a:endParaRPr lang="en-US" sz="1600" noProof="1"/>
          </a:p>
        </p:txBody>
      </p:sp>
      <p:sp>
        <p:nvSpPr>
          <p:cNvPr id="8" name="f2n"/>
          <p:cNvSpPr txBox="1"/>
          <p:nvPr/>
        </p:nvSpPr>
        <p:spPr>
          <a:xfrm>
            <a:off x="914400" y="2819400"/>
            <a:ext cx="508000" cy="304800"/>
          </a:xfrm>
          <a:prstGeom prst="rect">
            <a:avLst/>
          </a:prstGeom>
          <a:noFill/>
          <a:ln>
            <a:noFill/>
          </a:ln>
        </p:spPr>
        <p:txBody>
          <a:bodyPr lIns="0" rIns="0" tIns="0" bIns="0" wrap="none" rtlCol="0" anchor="t"/>
          <a:lstStyle/>
          <a:p>
            <a:pPr algn="r">
              <a:lnSpc>
                <a:spcPct val="120000"/>
              </a:lnSpc>
            </a:pPr>
            <a:r>
              <a:rPr lang="en-US" sz="1500" noProof="1">
                <a:solidFill>
                  <a:srgbClr val="B56E00"/>
                </a:solidFill>
                <a:latin typeface="Oranienbaum"/>
                <a:ea typeface="Oranienbaum"/>
              </a:rPr>
              <a:t>2</a:t>
            </a:r>
            <a:endParaRPr lang="en-US" sz="1500" noProof="1"/>
          </a:p>
        </p:txBody>
      </p:sp>
      <p:sp>
        <p:nvSpPr>
          <p:cNvPr id="9" name="f2"/>
          <p:cNvSpPr txBox="1"/>
          <p:nvPr/>
        </p:nvSpPr>
        <p:spPr>
          <a:xfrm>
            <a:off x="1524000" y="2794000"/>
            <a:ext cx="9753600" cy="736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M-Pesa at 40 million</a:t>
            </a:r>
            <a:endParaRPr lang="en-US" sz="1600" noProof="1"/>
          </a:p>
          <a:p>
            <a:pPr>
              <a:lnSpc>
                <a:spcPct val="130000"/>
              </a:lnSpc>
              <a:spcBef>
                <a:spcPts val="200"/>
              </a:spcBef>
            </a:pPr>
            <a:r>
              <a:rPr lang="en-US" sz="950" noProof="1">
                <a:solidFill>
                  <a:srgbClr val="7A6A58"/>
                </a:solidFill>
                <a:latin typeface="MiSans"/>
                <a:ea typeface="MiSans"/>
              </a:rPr>
              <a:t>40M customers as of March 2026 — a full financial ecosystem spanning savings, investment, credit and insurance; Kenya's mobile money economy exceeds $300B annually. (Safaricom press release, Mar 2026; EABUSINESSWORLD 2026)</a:t>
            </a:r>
            <a:endParaRPr lang="en-US" sz="1600" noProof="1"/>
          </a:p>
        </p:txBody>
      </p:sp>
      <p:sp>
        <p:nvSpPr>
          <p:cNvPr id="10" name="f3n"/>
          <p:cNvSpPr txBox="1"/>
          <p:nvPr/>
        </p:nvSpPr>
        <p:spPr>
          <a:xfrm>
            <a:off x="914400" y="3632200"/>
            <a:ext cx="508000" cy="304800"/>
          </a:xfrm>
          <a:prstGeom prst="rect">
            <a:avLst/>
          </a:prstGeom>
          <a:noFill/>
          <a:ln>
            <a:noFill/>
          </a:ln>
        </p:spPr>
        <p:txBody>
          <a:bodyPr lIns="0" rIns="0" tIns="0" bIns="0" wrap="none" rtlCol="0" anchor="t"/>
          <a:lstStyle/>
          <a:p>
            <a:pPr algn="r">
              <a:lnSpc>
                <a:spcPct val="120000"/>
              </a:lnSpc>
            </a:pPr>
            <a:r>
              <a:rPr lang="en-US" sz="1500" noProof="1">
                <a:solidFill>
                  <a:srgbClr val="B56E00"/>
                </a:solidFill>
                <a:latin typeface="Oranienbaum"/>
                <a:ea typeface="Oranienbaum"/>
              </a:rPr>
              <a:t>3</a:t>
            </a:r>
            <a:endParaRPr lang="en-US" sz="1500" noProof="1"/>
          </a:p>
        </p:txBody>
      </p:sp>
      <p:sp>
        <p:nvSpPr>
          <p:cNvPr id="11" name="f3"/>
          <p:cNvSpPr txBox="1"/>
          <p:nvPr/>
        </p:nvSpPr>
        <p:spPr>
          <a:xfrm>
            <a:off x="1524000" y="3606800"/>
            <a:ext cx="9753600" cy="736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DhowCSD democratised bond access</a:t>
            </a:r>
            <a:endParaRPr lang="en-US" sz="1600" noProof="1"/>
          </a:p>
          <a:p>
            <a:pPr>
              <a:lnSpc>
                <a:spcPct val="130000"/>
              </a:lnSpc>
              <a:spcBef>
                <a:spcPts val="200"/>
              </a:spcBef>
            </a:pPr>
            <a:r>
              <a:rPr lang="en-US" sz="950" noProof="1">
                <a:solidFill>
                  <a:srgbClr val="7A6A58"/>
                </a:solidFill>
                <a:latin typeface="MiSans"/>
                <a:ea typeface="MiSans"/>
              </a:rPr>
              <a:t>Any Kenyan can buy a government bond from their phone with Ksh 50,000. Household holdings have surged to Ksh 434.5B since 2023. The rails exist — the honest intelligence layer is what's missing. (Business Daily; CBK)</a:t>
            </a:r>
            <a:endParaRPr lang="en-US" sz="1600" noProof="1"/>
          </a:p>
        </p:txBody>
      </p:sp>
      <p:sp>
        <p:nvSpPr>
          <p:cNvPr id="12" name="f4n"/>
          <p:cNvSpPr txBox="1"/>
          <p:nvPr/>
        </p:nvSpPr>
        <p:spPr>
          <a:xfrm>
            <a:off x="914400" y="4445000"/>
            <a:ext cx="508000" cy="304800"/>
          </a:xfrm>
          <a:prstGeom prst="rect">
            <a:avLst/>
          </a:prstGeom>
          <a:noFill/>
          <a:ln>
            <a:noFill/>
          </a:ln>
        </p:spPr>
        <p:txBody>
          <a:bodyPr lIns="0" rIns="0" tIns="0" bIns="0" wrap="none" rtlCol="0" anchor="t"/>
          <a:lstStyle/>
          <a:p>
            <a:pPr algn="r">
              <a:lnSpc>
                <a:spcPct val="120000"/>
              </a:lnSpc>
            </a:pPr>
            <a:r>
              <a:rPr lang="en-US" sz="1500" noProof="1">
                <a:solidFill>
                  <a:srgbClr val="B56E00"/>
                </a:solidFill>
                <a:latin typeface="Oranienbaum"/>
                <a:ea typeface="Oranienbaum"/>
              </a:rPr>
              <a:t>4</a:t>
            </a:r>
            <a:endParaRPr lang="en-US" sz="1500" noProof="1"/>
          </a:p>
        </p:txBody>
      </p:sp>
      <p:sp>
        <p:nvSpPr>
          <p:cNvPr id="13" name="f4"/>
          <p:cNvSpPr txBox="1"/>
          <p:nvPr/>
        </p:nvSpPr>
        <p:spPr>
          <a:xfrm>
            <a:off x="1524000" y="4419600"/>
            <a:ext cx="9753600" cy="7366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Investing ability collapsed — urgency is acute</a:t>
            </a:r>
            <a:endParaRPr lang="en-US" sz="1600" noProof="1"/>
          </a:p>
          <a:p>
            <a:pPr>
              <a:lnSpc>
                <a:spcPct val="130000"/>
              </a:lnSpc>
              <a:spcBef>
                <a:spcPts val="200"/>
              </a:spcBef>
            </a:pPr>
            <a:r>
              <a:rPr lang="en-US" sz="950" noProof="1">
                <a:solidFill>
                  <a:srgbClr val="7A6A58"/>
                </a:solidFill>
                <a:latin typeface="MiSans"/>
                <a:ea typeface="MiSans"/>
              </a:rPr>
              <a:t>Ability to invest fell from 39.5% to 17.1% between 2021 and 2024 even as digital access grew. The policy window is open, and the tools to respond are live today. (FinAccess 2024)</a:t>
            </a:r>
            <a:endParaRPr lang="en-US" sz="1600" noProof="1"/>
          </a:p>
        </p:txBody>
      </p:sp>
      <p:sp>
        <p:nvSpPr>
          <p:cNvPr id="14" name="f5n"/>
          <p:cNvSpPr txBox="1"/>
          <p:nvPr/>
        </p:nvSpPr>
        <p:spPr>
          <a:xfrm>
            <a:off x="914400" y="5257800"/>
            <a:ext cx="508000" cy="304800"/>
          </a:xfrm>
          <a:prstGeom prst="rect">
            <a:avLst/>
          </a:prstGeom>
          <a:noFill/>
          <a:ln>
            <a:noFill/>
          </a:ln>
        </p:spPr>
        <p:txBody>
          <a:bodyPr lIns="0" rIns="0" tIns="0" bIns="0" wrap="none" rtlCol="0" anchor="t"/>
          <a:lstStyle/>
          <a:p>
            <a:pPr algn="r">
              <a:lnSpc>
                <a:spcPct val="120000"/>
              </a:lnSpc>
            </a:pPr>
            <a:r>
              <a:rPr lang="en-US" sz="1500" noProof="1">
                <a:solidFill>
                  <a:srgbClr val="B56E00"/>
                </a:solidFill>
                <a:latin typeface="Oranienbaum"/>
                <a:ea typeface="Oranienbaum"/>
              </a:rPr>
              <a:t>5</a:t>
            </a:r>
            <a:endParaRPr lang="en-US" sz="1500" noProof="1"/>
          </a:p>
        </p:txBody>
      </p:sp>
      <p:sp>
        <p:nvSpPr>
          <p:cNvPr id="15" name="f5"/>
          <p:cNvSpPr txBox="1"/>
          <p:nvPr/>
        </p:nvSpPr>
        <p:spPr>
          <a:xfrm>
            <a:off x="1524000" y="5232400"/>
            <a:ext cx="9753600" cy="8382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Kenya joins global bond settlement infrastructure</a:t>
            </a:r>
            <a:endParaRPr lang="en-US" sz="1600" noProof="1"/>
          </a:p>
          <a:p>
            <a:pPr>
              <a:lnSpc>
                <a:spcPct val="130000"/>
              </a:lnSpc>
              <a:spcBef>
                <a:spcPts val="200"/>
              </a:spcBef>
            </a:pPr>
            <a:r>
              <a:rPr lang="en-US" sz="950" noProof="1">
                <a:solidFill>
                  <a:srgbClr val="7A6A58"/>
                </a:solidFill>
                <a:latin typeface="MiSans"/>
                <a:ea typeface="MiSans"/>
              </a:rPr>
              <a:t>On 29 June 2026 Clearstream opened a direct link to DhowCSD — making Kenya Clearstream's 60th domestic market link and the only ICSD access to Kenyan securities, and only the second African market after South Africa. Institutional capital is arriving at scale. (Clearstream, 25 June 2026; CBK)</a:t>
            </a:r>
            <a:endParaRPr lang="en-US" sz="160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16</a:t>
            </a:r>
            <a:endParaRPr lang="en-US" sz="800" noProof="1"/>
          </a:p>
        </p:txBody>
      </p:sp>
    </p:spTree>
  </p:cSld>
  <p:clrMapOvr>
    <a:masterClrMapping/>
  </p:clrMapOvr>
</p:sld>
</file>

<file path=ppt/slides/slide17.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THE HORIZON</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 financial intelligence layer for all of Africa</a:t>
            </a:r>
            <a:endParaRPr lang="en-US" sz="3100" noProof="1"/>
          </a:p>
        </p:txBody>
      </p:sp>
      <p:sp>
        <p:nvSpPr>
          <p:cNvPr id="4" name="sub"/>
          <p:cNvSpPr txBox="1"/>
          <p:nvPr/>
        </p:nvSpPr>
        <p:spPr>
          <a:xfrm>
            <a:off x="914400" y="1371600"/>
            <a:ext cx="10160000" cy="609600"/>
          </a:xfrm>
          <a:prstGeom prst="rect">
            <a:avLst/>
          </a:prstGeom>
          <a:noFill/>
          <a:ln>
            <a:noFill/>
          </a:ln>
        </p:spPr>
        <p:txBody>
          <a:bodyPr lIns="0" rIns="0" tIns="0" bIns="0" wrap="square" rtlCol="0"/>
          <a:lstStyle/>
          <a:p>
            <a:pPr>
              <a:lnSpc>
                <a:spcPct val="150000"/>
              </a:lnSpc>
            </a:pPr>
            <a:r>
              <a:rPr lang="en-US" sz="1150" noProof="1">
                <a:solidFill>
                  <a:srgbClr val="7A6A58"/>
                </a:solidFill>
                <a:latin typeface="QuattrocentoSans"/>
                <a:ea typeface="QuattrocentoSans"/>
              </a:rPr>
              <a:t>Kenya is the proof of concept — the structural problem is pan-African. Only 27% of Sub-Saharan adults are financially literate (Nigeria 26%, Ghana 32%, Kenya 38%), yet Nigeria's mobile money transactions hit N71.5T in 2024, up 53.4% YoY. The reach is building; the intelligence layer is missing everywhere. (S&amp;P Global FinLit; NIBSS 2024)</a:t>
            </a:r>
            <a:endParaRPr lang="en-US" sz="1150" noProof="1"/>
          </a:p>
        </p:txBody>
      </p:sp>
      <p:sp>
        <p:nvSpPr>
          <p:cNvPr id="5" name="ph1"/>
          <p:cNvSpPr txBox="1"/>
          <p:nvPr/>
        </p:nvSpPr>
        <p:spPr>
          <a:xfrm>
            <a:off x="914400" y="2260600"/>
            <a:ext cx="2438400" cy="1651000"/>
          </a:xfrm>
          <a:prstGeom prst="rect">
            <a:avLst/>
          </a:prstGeom>
          <a:noFill/>
          <a:ln>
            <a:noFill/>
          </a:ln>
        </p:spPr>
        <p:txBody>
          <a:bodyPr lIns="0" rIns="0" tIns="0" bIns="0" wrap="square" rtlCol="0"/>
          <a:lstStyle/>
          <a:p>
            <a:pPr>
              <a:lnSpc>
                <a:spcPct val="128000"/>
              </a:lnSpc>
            </a:pPr>
            <a:r>
              <a:rPr lang="en-US" sz="900" noProof="1" b="1">
                <a:solidFill>
                  <a:srgbClr val="B56E00"/>
                </a:solidFill>
                <a:latin typeface="MiSans"/>
                <a:ea typeface="MiSans"/>
              </a:rPr>
              <a:t>PHASE 1 · LIVE</a:t>
            </a:r>
            <a:endParaRPr lang="en-US" sz="1600" noProof="1"/>
          </a:p>
          <a:p>
            <a:pPr>
              <a:lnSpc>
                <a:spcPct val="128000"/>
              </a:lnSpc>
            </a:pPr>
            <a:r>
              <a:rPr lang="en-US" sz="1300" noProof="1">
                <a:solidFill>
                  <a:srgbClr val="14213D"/>
                </a:solidFill>
                <a:latin typeface="Oranienbaum"/>
                <a:ea typeface="Oranienbaum"/>
              </a:rPr>
              <a:t>Kenya</a:t>
            </a:r>
            <a:endParaRPr lang="en-US" sz="1600" noProof="1"/>
          </a:p>
          <a:p>
            <a:pPr>
              <a:lnSpc>
                <a:spcPct val="128000"/>
              </a:lnSpc>
              <a:spcBef>
                <a:spcPts val="300"/>
              </a:spcBef>
            </a:pPr>
            <a:r>
              <a:rPr lang="en-US" sz="900" noProof="1">
                <a:solidFill>
                  <a:srgbClr val="7A6A58"/>
                </a:solidFill>
                <a:latin typeface="MiSans"/>
                <a:ea typeface="MiSans"/>
              </a:rPr>
              <a:t>JiPange: 25 calculators, 6 planners. Mwangaza: 58 bonds, 387 auction records. Both live; mobile money exceeds $300B a year — 5% of GDP.</a:t>
            </a:r>
            <a:endParaRPr lang="en-US" sz="1600" noProof="1"/>
          </a:p>
        </p:txBody>
      </p:sp>
      <p:sp>
        <p:nvSpPr>
          <p:cNvPr id="6" name="ph2"/>
          <p:cNvSpPr txBox="1"/>
          <p:nvPr/>
        </p:nvSpPr>
        <p:spPr>
          <a:xfrm>
            <a:off x="3556000" y="2260600"/>
            <a:ext cx="2438400" cy="1651000"/>
          </a:xfrm>
          <a:prstGeom prst="rect">
            <a:avLst/>
          </a:prstGeom>
          <a:noFill/>
          <a:ln>
            <a:noFill/>
          </a:ln>
        </p:spPr>
        <p:txBody>
          <a:bodyPr lIns="0" rIns="0" tIns="0" bIns="0" wrap="square" rtlCol="0"/>
          <a:lstStyle/>
          <a:p>
            <a:pPr>
              <a:lnSpc>
                <a:spcPct val="128000"/>
              </a:lnSpc>
            </a:pPr>
            <a:r>
              <a:rPr lang="en-US" sz="900" noProof="1" b="1">
                <a:solidFill>
                  <a:srgbClr val="B56E00"/>
                </a:solidFill>
                <a:latin typeface="MiSans"/>
                <a:ea typeface="MiSans"/>
              </a:rPr>
              <a:t>PHASE 2</a:t>
            </a:r>
            <a:endParaRPr lang="en-US" sz="1600" noProof="1"/>
          </a:p>
          <a:p>
            <a:pPr>
              <a:lnSpc>
                <a:spcPct val="128000"/>
              </a:lnSpc>
            </a:pPr>
            <a:r>
              <a:rPr lang="en-US" sz="1300" noProof="1">
                <a:solidFill>
                  <a:srgbClr val="14213D"/>
                </a:solidFill>
                <a:latin typeface="Oranienbaum"/>
                <a:ea typeface="Oranienbaum"/>
              </a:rPr>
              <a:t>Kenya Deep</a:t>
            </a:r>
            <a:endParaRPr lang="en-US" sz="1600" noProof="1"/>
          </a:p>
          <a:p>
            <a:pPr>
              <a:lnSpc>
                <a:spcPct val="128000"/>
              </a:lnSpc>
              <a:spcBef>
                <a:spcPts val="300"/>
              </a:spcBef>
            </a:pPr>
            <a:r>
              <a:rPr lang="en-US" sz="900" noProof="1">
                <a:solidFill>
                  <a:srgbClr val="7A6A58"/>
                </a:solidFill>
                <a:latin typeface="MiSans"/>
                <a:ea typeface="MiSans"/>
              </a:rPr>
              <a:t>Employer integrations, Sacco partnerships, pension co-branding, B2B API — the institutional revenue base that funds expansion. Target: 14.5M Sacco members.</a:t>
            </a:r>
            <a:endParaRPr lang="en-US" sz="1600" noProof="1"/>
          </a:p>
        </p:txBody>
      </p:sp>
      <p:sp>
        <p:nvSpPr>
          <p:cNvPr id="7" name="ph3"/>
          <p:cNvSpPr txBox="1"/>
          <p:nvPr/>
        </p:nvSpPr>
        <p:spPr>
          <a:xfrm>
            <a:off x="6197600" y="2260600"/>
            <a:ext cx="2438400" cy="1651000"/>
          </a:xfrm>
          <a:prstGeom prst="rect">
            <a:avLst/>
          </a:prstGeom>
          <a:noFill/>
          <a:ln>
            <a:noFill/>
          </a:ln>
        </p:spPr>
        <p:txBody>
          <a:bodyPr lIns="0" rIns="0" tIns="0" bIns="0" wrap="square" rtlCol="0"/>
          <a:lstStyle/>
          <a:p>
            <a:pPr>
              <a:lnSpc>
                <a:spcPct val="128000"/>
              </a:lnSpc>
            </a:pPr>
            <a:r>
              <a:rPr lang="en-US" sz="900" noProof="1" b="1">
                <a:solidFill>
                  <a:srgbClr val="B56E00"/>
                </a:solidFill>
                <a:latin typeface="MiSans"/>
                <a:ea typeface="MiSans"/>
              </a:rPr>
              <a:t>PHASE 3</a:t>
            </a:r>
            <a:endParaRPr lang="en-US" sz="1600" noProof="1"/>
          </a:p>
          <a:p>
            <a:pPr>
              <a:lnSpc>
                <a:spcPct val="128000"/>
              </a:lnSpc>
            </a:pPr>
            <a:r>
              <a:rPr lang="en-US" sz="1300" noProof="1">
                <a:solidFill>
                  <a:srgbClr val="14213D"/>
                </a:solidFill>
                <a:latin typeface="Oranienbaum"/>
                <a:ea typeface="Oranienbaum"/>
              </a:rPr>
              <a:t>East Africa</a:t>
            </a:r>
            <a:endParaRPr lang="en-US" sz="1600" noProof="1"/>
          </a:p>
          <a:p>
            <a:pPr>
              <a:lnSpc>
                <a:spcPct val="128000"/>
              </a:lnSpc>
              <a:spcBef>
                <a:spcPts val="300"/>
              </a:spcBef>
            </a:pPr>
            <a:r>
              <a:rPr lang="en-US" sz="900" noProof="1">
                <a:solidFill>
                  <a:srgbClr val="7A6A58"/>
                </a:solidFill>
                <a:latin typeface="MiSans"/>
                <a:ea typeface="MiSans"/>
              </a:rPr>
              <a:t>Tanzania, Uganda, Rwanda — same architecture, localised tax bands, local bond markets, local mobile money rails. The gaps are identical; localisation is the work.</a:t>
            </a:r>
            <a:endParaRPr lang="en-US" sz="1600" noProof="1"/>
          </a:p>
        </p:txBody>
      </p:sp>
      <p:sp>
        <p:nvSpPr>
          <p:cNvPr id="8" name="ph4"/>
          <p:cNvSpPr txBox="1"/>
          <p:nvPr/>
        </p:nvSpPr>
        <p:spPr>
          <a:xfrm>
            <a:off x="8839200" y="2260600"/>
            <a:ext cx="2438400" cy="1651000"/>
          </a:xfrm>
          <a:prstGeom prst="rect">
            <a:avLst/>
          </a:prstGeom>
          <a:noFill/>
          <a:ln>
            <a:noFill/>
          </a:ln>
        </p:spPr>
        <p:txBody>
          <a:bodyPr lIns="0" rIns="0" tIns="0" bIns="0" wrap="square" rtlCol="0"/>
          <a:lstStyle/>
          <a:p>
            <a:pPr>
              <a:lnSpc>
                <a:spcPct val="128000"/>
              </a:lnSpc>
            </a:pPr>
            <a:r>
              <a:rPr lang="en-US" sz="900" noProof="1" b="1">
                <a:solidFill>
                  <a:srgbClr val="B56E00"/>
                </a:solidFill>
                <a:latin typeface="MiSans"/>
                <a:ea typeface="MiSans"/>
              </a:rPr>
              <a:t>PHASE 4 · PARTNER-FUNDED</a:t>
            </a:r>
            <a:endParaRPr lang="en-US" sz="1600" noProof="1"/>
          </a:p>
          <a:p>
            <a:pPr>
              <a:lnSpc>
                <a:spcPct val="128000"/>
              </a:lnSpc>
            </a:pPr>
            <a:r>
              <a:rPr lang="en-US" sz="1300" noProof="1">
                <a:solidFill>
                  <a:srgbClr val="14213D"/>
                </a:solidFill>
                <a:latin typeface="Oranienbaum"/>
                <a:ea typeface="Oranienbaum"/>
              </a:rPr>
              <a:t>West Africa</a:t>
            </a:r>
            <a:endParaRPr lang="en-US" sz="1600" noProof="1"/>
          </a:p>
          <a:p>
            <a:pPr>
              <a:lnSpc>
                <a:spcPct val="128000"/>
              </a:lnSpc>
              <a:spcBef>
                <a:spcPts val="300"/>
              </a:spcBef>
            </a:pPr>
            <a:r>
              <a:rPr lang="en-US" sz="900" noProof="1">
                <a:solidFill>
                  <a:srgbClr val="7A6A58"/>
                </a:solidFill>
                <a:latin typeface="MiSans"/>
                <a:ea typeface="MiSans"/>
              </a:rPr>
              <a:t>Nigeria (FGN bonds, FIRS tax) and Ghana (GSE, GRA) — the continent's two largest retail investor markets; only 17% of SSA's workforce participates in any retirement scheme. (RBA / World Bank)</a:t>
            </a:r>
            <a:endParaRPr lang="en-US" sz="1600" noProof="1"/>
          </a:p>
        </p:txBody>
      </p:sp>
      <p:sp>
        <p:nvSpPr>
          <p:cNvPr id="9" name="pv1"/>
          <p:cNvSpPr/>
          <p:nvPr/>
        </p:nvSpPr>
        <p:spPr>
          <a:xfrm>
            <a:off x="3352800" y="2311400"/>
            <a:ext cx="12700" cy="1524000"/>
          </a:xfrm>
          <a:prstGeom prst="rect">
            <a:avLst/>
          </a:prstGeom>
          <a:solidFill>
            <a:srgbClr val="DCD2BE"/>
          </a:solidFill>
          <a:ln>
            <a:noFill/>
          </a:ln>
        </p:spPr>
      </p:sp>
      <p:sp>
        <p:nvSpPr>
          <p:cNvPr id="10" name="pv2"/>
          <p:cNvSpPr/>
          <p:nvPr/>
        </p:nvSpPr>
        <p:spPr>
          <a:xfrm>
            <a:off x="5994400" y="2311400"/>
            <a:ext cx="12700" cy="1524000"/>
          </a:xfrm>
          <a:prstGeom prst="rect">
            <a:avLst/>
          </a:prstGeom>
          <a:solidFill>
            <a:srgbClr val="DCD2BE"/>
          </a:solidFill>
          <a:ln>
            <a:noFill/>
          </a:ln>
        </p:spPr>
      </p:sp>
      <p:sp>
        <p:nvSpPr>
          <p:cNvPr id="11" name="pv3"/>
          <p:cNvSpPr/>
          <p:nvPr/>
        </p:nvSpPr>
        <p:spPr>
          <a:xfrm>
            <a:off x="8636000" y="2311400"/>
            <a:ext cx="12700" cy="1524000"/>
          </a:xfrm>
          <a:prstGeom prst="rect">
            <a:avLst/>
          </a:prstGeom>
          <a:solidFill>
            <a:srgbClr val="DCD2BE"/>
          </a:solidFill>
          <a:ln>
            <a:noFill/>
          </a:ln>
        </p:spPr>
      </p:sp>
      <p:graphicFrame>
        <p:nvGraphicFramePr>
          <p:cNvPr id="12" name="chart"/>
          <p:cNvGraphicFramePr/>
          <p:nvPr/>
        </p:nvGraphicFramePr>
        <p:xfrm>
          <a:off x="914400" y="4089400"/>
          <a:ext cx="6096000" cy="2159000"/>
        </p:xfrm>
        <a:graphic>
          <a:graphicData uri="http://schemas.openxmlformats.org/drawingml/2006/chart">
            <c:chart r:id="rId2"/>
          </a:graphicData>
        </a:graphic>
      </p:graphicFrame>
      <p:sp>
        <p:nvSpPr>
          <p:cNvPr id="13" name="chart-note"/>
          <p:cNvSpPr txBox="1"/>
          <p:nvPr/>
        </p:nvSpPr>
        <p:spPr>
          <a:xfrm>
            <a:off x="914400" y="6299200"/>
            <a:ext cx="6096000" cy="177800"/>
          </a:xfrm>
          <a:prstGeom prst="rect">
            <a:avLst/>
          </a:prstGeom>
          <a:noFill/>
          <a:ln>
            <a:noFill/>
          </a:ln>
        </p:spPr>
        <p:txBody>
          <a:bodyPr lIns="0" rIns="0" tIns="0" bIns="0" wrap="none" rtlCol="0"/>
          <a:lstStyle/>
          <a:p>
            <a:pPr>
              <a:lnSpc>
                <a:spcPct val="140000"/>
              </a:lnSpc>
            </a:pPr>
            <a:r>
              <a:rPr lang="en-US" sz="800" noProof="1">
                <a:solidFill>
                  <a:srgbClr val="A89580"/>
                </a:solidFill>
                <a:latin typeface="QuattrocentoSans"/>
                <a:ea typeface="QuattrocentoSans"/>
              </a:rPr>
              <a:t>Markets covered (navy) and calculator/planner modules deployed (gold), by phase. *Partner-funded — expansion follows revenue, it does not precede it.</a:t>
            </a:r>
            <a:endParaRPr lang="en-US" sz="800" noProof="1"/>
          </a:p>
        </p:txBody>
      </p:sp>
      <p:sp>
        <p:nvSpPr>
          <p:cNvPr id="14" name="vision"/>
          <p:cNvSpPr txBox="1"/>
          <p:nvPr/>
        </p:nvSpPr>
        <p:spPr>
          <a:xfrm>
            <a:off x="7518400" y="4191000"/>
            <a:ext cx="3759200" cy="2032000"/>
          </a:xfrm>
          <a:prstGeom prst="rect">
            <a:avLst/>
          </a:prstGeom>
          <a:noFill/>
          <a:ln>
            <a:noFill/>
          </a:ln>
        </p:spPr>
        <p:txBody>
          <a:bodyPr lIns="0" rIns="0" tIns="0" bIns="0" wrap="square" rtlCol="0"/>
          <a:lstStyle/>
          <a:p>
            <a:pPr>
              <a:lnSpc>
                <a:spcPct val="140000"/>
              </a:lnSpc>
            </a:pPr>
            <a:r>
              <a:rPr lang="en-US" sz="1300" noProof="1">
                <a:solidFill>
                  <a:srgbClr val="14213D"/>
                </a:solidFill>
                <a:latin typeface="Oranienbaum"/>
                <a:ea typeface="Oranienbaum"/>
              </a:rPr>
              <a:t>The long-term vision</a:t>
            </a:r>
            <a:endParaRPr lang="en-US" sz="1600" noProof="1"/>
          </a:p>
          <a:p>
            <a:pPr>
              <a:lnSpc>
                <a:spcPct val="140000"/>
              </a:lnSpc>
              <a:spcBef>
                <a:spcPts val="600"/>
              </a:spcBef>
            </a:pPr>
            <a:r>
              <a:rPr lang="en-US" sz="1050" noProof="1">
                <a:solidFill>
                  <a:srgbClr val="3A2E26"/>
                </a:solidFill>
                <a:latin typeface="MiSans"/>
                <a:ea typeface="MiSans"/>
              </a:rPr>
              <a:t>A financial intelligence layer that belongs to the person using it — authoritative, plain-language and action-oriented, available to anyone with a phone, at zero cost.</a:t>
            </a:r>
            <a:endParaRPr lang="en-US" sz="1600" noProof="1"/>
          </a:p>
          <a:p>
            <a:pPr>
              <a:lnSpc>
                <a:spcPct val="140000"/>
              </a:lnSpc>
              <a:spcBef>
                <a:spcPts val="800"/>
              </a:spcBef>
            </a:pPr>
            <a:r>
              <a:rPr lang="en-US" sz="1050" noProof="1" i="1">
                <a:solidFill>
                  <a:srgbClr val="B56E00"/>
                </a:solidFill>
                <a:latin typeface="MiSans"/>
                <a:ea typeface="MiSans"/>
              </a:rPr>
              <a:t>A future where the quality of your financial decisions is not determined by the size of your salary.</a:t>
            </a:r>
            <a:endParaRPr lang="en-US" sz="1600" noProof="1"/>
          </a:p>
        </p:txBody>
      </p:sp>
      <p:sp>
        <p:nvSpPr>
          <p:cNvPr id="15"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17</a:t>
            </a:r>
            <a:endParaRPr lang="en-US" sz="800" noProof="1"/>
          </a:p>
        </p:txBody>
      </p:sp>
    </p:spTree>
  </p:cSld>
  <p:clrMapOvr>
    <a:masterClrMapping/>
  </p:clrMapOvr>
</p:sld>
</file>

<file path=ppt/slides/slide18.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AN INVITATION TO BUILD TOGETHER</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Three ways to partner — one constant</a:t>
            </a:r>
            <a:endParaRPr lang="en-US" sz="3100" noProof="1"/>
          </a:p>
        </p:txBody>
      </p:sp>
      <p:sp>
        <p:nvSpPr>
          <p:cNvPr id="4" name="e1-tag"/>
          <p:cNvSpPr txBox="1"/>
          <p:nvPr/>
        </p:nvSpPr>
        <p:spPr>
          <a:xfrm>
            <a:off x="914400" y="1574800"/>
            <a:ext cx="3251200" cy="279400"/>
          </a:xfrm>
          <a:prstGeom prst="rect">
            <a:avLst/>
          </a:prstGeom>
          <a:noFill/>
          <a:ln>
            <a:noFill/>
          </a:ln>
        </p:spPr>
        <p:txBody>
          <a:bodyPr lIns="0" rIns="0" tIns="0" bIns="0" wrap="none" rtlCol="0"/>
          <a:lstStyle/>
          <a:p>
            <a:pPr>
              <a:lnSpc>
                <a:spcPct val="120000"/>
              </a:lnSpc>
            </a:pPr>
            <a:r>
              <a:rPr lang="en-US" sz="1600" noProof="1">
                <a:solidFill>
                  <a:srgbClr val="14213D"/>
                </a:solidFill>
                <a:latin typeface="Oranienbaum"/>
                <a:ea typeface="Oranienbaum"/>
              </a:rPr>
              <a:t>01 · Embed</a:t>
            </a:r>
            <a:endParaRPr lang="en-US" sz="1600" noProof="1"/>
          </a:p>
        </p:txBody>
      </p:sp>
      <p:sp>
        <p:nvSpPr>
          <p:cNvPr id="5" name="e1"/>
          <p:cNvSpPr txBox="1"/>
          <p:nvPr/>
        </p:nvSpPr>
        <p:spPr>
          <a:xfrm>
            <a:off x="914400" y="1905000"/>
            <a:ext cx="3251200" cy="12192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White-label JiPange and/or Mwangaza inside your platform — your brand, your users, our Kenya-specific engine. Co-branded CTA at every action point. API or iframe; no app-store deployment. Ideal for banks, Saccos, employers, insurers.</a:t>
            </a:r>
            <a:endParaRPr lang="en-US" sz="950" noProof="1"/>
          </a:p>
        </p:txBody>
      </p:sp>
      <p:sp>
        <p:nvSpPr>
          <p:cNvPr id="6" name="e2-tag"/>
          <p:cNvSpPr txBox="1"/>
          <p:nvPr/>
        </p:nvSpPr>
        <p:spPr>
          <a:xfrm>
            <a:off x="4470400" y="1574800"/>
            <a:ext cx="3251200" cy="279400"/>
          </a:xfrm>
          <a:prstGeom prst="rect">
            <a:avLst/>
          </a:prstGeom>
          <a:noFill/>
          <a:ln>
            <a:noFill/>
          </a:ln>
        </p:spPr>
        <p:txBody>
          <a:bodyPr lIns="0" rIns="0" tIns="0" bIns="0" wrap="none" rtlCol="0"/>
          <a:lstStyle/>
          <a:p>
            <a:pPr>
              <a:lnSpc>
                <a:spcPct val="120000"/>
              </a:lnSpc>
            </a:pPr>
            <a:r>
              <a:rPr lang="en-US" sz="1600" noProof="1">
                <a:solidFill>
                  <a:srgbClr val="14213D"/>
                </a:solidFill>
                <a:latin typeface="Oranienbaum"/>
                <a:ea typeface="Oranienbaum"/>
              </a:rPr>
              <a:t>02 · Distribute</a:t>
            </a:r>
            <a:endParaRPr lang="en-US" sz="1600" noProof="1"/>
          </a:p>
        </p:txBody>
      </p:sp>
      <p:sp>
        <p:nvSpPr>
          <p:cNvPr id="7" name="e2"/>
          <p:cNvSpPr txBox="1"/>
          <p:nvPr/>
        </p:nvSpPr>
        <p:spPr>
          <a:xfrm>
            <a:off x="4470400" y="1905000"/>
            <a:ext cx="3251200" cy="12192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Co-market both platforms as a free financial wellness benefit — no integration required. Shared communications, co-branded landing pages, population-level usage analytics. Zero technical lift, maximum reach. Ideal for telcos, media, development programmes.</a:t>
            </a:r>
            <a:endParaRPr lang="en-US" sz="950" noProof="1"/>
          </a:p>
        </p:txBody>
      </p:sp>
      <p:sp>
        <p:nvSpPr>
          <p:cNvPr id="8" name="e3-tag"/>
          <p:cNvSpPr txBox="1"/>
          <p:nvPr/>
        </p:nvSpPr>
        <p:spPr>
          <a:xfrm>
            <a:off x="8026400" y="1574800"/>
            <a:ext cx="3251200" cy="279400"/>
          </a:xfrm>
          <a:prstGeom prst="rect">
            <a:avLst/>
          </a:prstGeom>
          <a:noFill/>
          <a:ln>
            <a:noFill/>
          </a:ln>
        </p:spPr>
        <p:txBody>
          <a:bodyPr lIns="0" rIns="0" tIns="0" bIns="0" wrap="none" rtlCol="0"/>
          <a:lstStyle/>
          <a:p>
            <a:pPr>
              <a:lnSpc>
                <a:spcPct val="120000"/>
              </a:lnSpc>
            </a:pPr>
            <a:r>
              <a:rPr lang="en-US" sz="1600" noProof="1">
                <a:solidFill>
                  <a:srgbClr val="14213D"/>
                </a:solidFill>
                <a:latin typeface="Oranienbaum"/>
                <a:ea typeface="Oranienbaum"/>
              </a:rPr>
              <a:t>03 · Co-Build</a:t>
            </a:r>
            <a:endParaRPr lang="en-US" sz="1600" noProof="1"/>
          </a:p>
        </p:txBody>
      </p:sp>
      <p:sp>
        <p:nvSpPr>
          <p:cNvPr id="9" name="e3"/>
          <p:cNvSpPr txBox="1"/>
          <p:nvPr/>
        </p:nvSpPr>
        <p:spPr>
          <a:xfrm>
            <a:off x="8026400" y="1905000"/>
            <a:ext cx="3251200" cy="12192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Fund a specific calculator, planner or bond module aligned to your mandate — named sponsorship, transparent attribution, no editorial control. Fixed-cost proposal within two weeks of a discovery call. Ideal for DFIs, foundations, impact investors.</a:t>
            </a:r>
            <a:endParaRPr lang="en-US" sz="950" noProof="1"/>
          </a:p>
        </p:txBody>
      </p:sp>
      <p:sp>
        <p:nvSpPr>
          <p:cNvPr id="10" name="v1"/>
          <p:cNvSpPr/>
          <p:nvPr/>
        </p:nvSpPr>
        <p:spPr>
          <a:xfrm>
            <a:off x="4267200" y="1600200"/>
            <a:ext cx="12700" cy="1498600"/>
          </a:xfrm>
          <a:prstGeom prst="rect">
            <a:avLst/>
          </a:prstGeom>
          <a:solidFill>
            <a:srgbClr val="DCD2BE"/>
          </a:solidFill>
          <a:ln>
            <a:noFill/>
          </a:ln>
        </p:spPr>
      </p:sp>
      <p:sp>
        <p:nvSpPr>
          <p:cNvPr id="11" name="v2"/>
          <p:cNvSpPr/>
          <p:nvPr/>
        </p:nvSpPr>
        <p:spPr>
          <a:xfrm>
            <a:off x="7823200" y="1600200"/>
            <a:ext cx="12700" cy="1498600"/>
          </a:xfrm>
          <a:prstGeom prst="rect">
            <a:avLst/>
          </a:prstGeom>
          <a:solidFill>
            <a:srgbClr val="DCD2BE"/>
          </a:solidFill>
          <a:ln>
            <a:noFill/>
          </a:ln>
        </p:spPr>
      </p:sp>
      <p:sp>
        <p:nvSpPr>
          <p:cNvPr id="12" name="rule"/>
          <p:cNvSpPr/>
          <p:nvPr/>
        </p:nvSpPr>
        <p:spPr>
          <a:xfrm>
            <a:off x="914400" y="3276600"/>
            <a:ext cx="10363200" cy="12700"/>
          </a:xfrm>
          <a:prstGeom prst="rect">
            <a:avLst/>
          </a:prstGeom>
          <a:solidFill>
            <a:srgbClr val="DCD2BE"/>
          </a:solidFill>
          <a:ln>
            <a:noFill/>
          </a:ln>
        </p:spPr>
      </p:sp>
      <p:sp>
        <p:nvSpPr>
          <p:cNvPr id="13" name="proc-title"/>
          <p:cNvSpPr txBox="1"/>
          <p:nvPr/>
        </p:nvSpPr>
        <p:spPr>
          <a:xfrm>
            <a:off x="914400" y="3479800"/>
            <a:ext cx="6350000" cy="228600"/>
          </a:xfrm>
          <a:prstGeom prst="rect">
            <a:avLst/>
          </a:prstGeom>
          <a:noFill/>
          <a:ln>
            <a:noFill/>
          </a:ln>
        </p:spPr>
        <p:txBody>
          <a:bodyPr lIns="0" rIns="0" tIns="0" bIns="0" wrap="none" rtlCol="0"/>
          <a:lstStyle/>
          <a:p>
            <a:pPr>
              <a:lnSpc>
                <a:spcPct val="120000"/>
              </a:lnSpc>
            </a:pPr>
            <a:r>
              <a:rPr lang="en-US" sz="1100" noProof="1" b="1" spc="200" kern="0">
                <a:solidFill>
                  <a:srgbClr val="14213D"/>
                </a:solidFill>
                <a:latin typeface="MiSans"/>
                <a:ea typeface="MiSans"/>
              </a:rPr>
              <a:t>FROM FIRST CONVERSATION TO LIVE IMPACT</a:t>
            </a:r>
            <a:endParaRPr lang="en-US" sz="1100" noProof="1"/>
          </a:p>
        </p:txBody>
      </p:sp>
      <p:sp>
        <p:nvSpPr>
          <p:cNvPr id="14" name="tl-line"/>
          <p:cNvSpPr/>
          <p:nvPr/>
        </p:nvSpPr>
        <p:spPr>
          <a:xfrm>
            <a:off x="914400" y="4064000"/>
            <a:ext cx="10363200" cy="25400"/>
          </a:xfrm>
          <a:prstGeom prst="rect">
            <a:avLst/>
          </a:prstGeom>
          <a:solidFill>
            <a:srgbClr val="DCD2BE"/>
          </a:solidFill>
          <a:ln>
            <a:noFill/>
          </a:ln>
        </p:spPr>
      </p:sp>
      <p:sp>
        <p:nvSpPr>
          <p:cNvPr id="15" name="tl1-dot"/>
          <p:cNvSpPr/>
          <p:nvPr/>
        </p:nvSpPr>
        <p:spPr>
          <a:xfrm>
            <a:off x="914400" y="3987800"/>
            <a:ext cx="177800" cy="177800"/>
          </a:xfrm>
          <a:prstGeom prst="ellipse">
            <a:avLst/>
          </a:prstGeom>
          <a:solidFill>
            <a:srgbClr val="E8960C"/>
          </a:solidFill>
          <a:ln>
            <a:noFill/>
          </a:ln>
        </p:spPr>
      </p:sp>
      <p:sp>
        <p:nvSpPr>
          <p:cNvPr id="16" name="tl1"/>
          <p:cNvSpPr txBox="1"/>
          <p:nvPr/>
        </p:nvSpPr>
        <p:spPr>
          <a:xfrm>
            <a:off x="914400" y="4318000"/>
            <a:ext cx="2413000" cy="1117600"/>
          </a:xfrm>
          <a:prstGeom prst="rect">
            <a:avLst/>
          </a:prstGeom>
          <a:noFill/>
          <a:ln>
            <a:noFill/>
          </a:ln>
        </p:spPr>
        <p:txBody>
          <a:bodyPr lIns="0" rIns="0" tIns="0" bIns="0" wrap="square" rtlCol="0"/>
          <a:lstStyle/>
          <a:p>
            <a:pPr>
              <a:lnSpc>
                <a:spcPct val="130000"/>
              </a:lnSpc>
            </a:pPr>
            <a:r>
              <a:rPr lang="en-US" sz="1000" noProof="1" b="1">
                <a:solidFill>
                  <a:srgbClr val="14213D"/>
                </a:solidFill>
                <a:latin typeface="MiSans"/>
                <a:ea typeface="MiSans"/>
              </a:rPr>
              <a:t>Week 1–2 · Discovery call</a:t>
            </a:r>
            <a:endParaRPr lang="en-US" sz="1600" noProof="1"/>
          </a:p>
          <a:p>
            <a:pPr>
              <a:lnSpc>
                <a:spcPct val="130000"/>
              </a:lnSpc>
              <a:spcBef>
                <a:spcPts val="200"/>
              </a:spcBef>
            </a:pPr>
            <a:r>
              <a:rPr lang="en-US" sz="900" noProof="1">
                <a:solidFill>
                  <a:srgbClr val="7A6A58"/>
                </a:solidFill>
                <a:latin typeface="MiSans"/>
                <a:ea typeface="MiSans"/>
              </a:rPr>
              <a:t>Which module maps to your users and goals. No obligation, no procurement labyrinth.</a:t>
            </a:r>
            <a:endParaRPr lang="en-US" sz="1600" noProof="1"/>
          </a:p>
        </p:txBody>
      </p:sp>
      <p:sp>
        <p:nvSpPr>
          <p:cNvPr id="17" name="tl2-dot"/>
          <p:cNvSpPr/>
          <p:nvPr/>
        </p:nvSpPr>
        <p:spPr>
          <a:xfrm>
            <a:off x="3530600" y="3987800"/>
            <a:ext cx="177800" cy="177800"/>
          </a:xfrm>
          <a:prstGeom prst="ellipse">
            <a:avLst/>
          </a:prstGeom>
          <a:solidFill>
            <a:srgbClr val="B56E00"/>
          </a:solidFill>
          <a:ln>
            <a:noFill/>
          </a:ln>
        </p:spPr>
      </p:sp>
      <p:sp>
        <p:nvSpPr>
          <p:cNvPr id="18" name="tl2"/>
          <p:cNvSpPr txBox="1"/>
          <p:nvPr/>
        </p:nvSpPr>
        <p:spPr>
          <a:xfrm>
            <a:off x="3530600" y="4318000"/>
            <a:ext cx="2413000" cy="1117600"/>
          </a:xfrm>
          <a:prstGeom prst="rect">
            <a:avLst/>
          </a:prstGeom>
          <a:noFill/>
          <a:ln>
            <a:noFill/>
          </a:ln>
        </p:spPr>
        <p:txBody>
          <a:bodyPr lIns="0" rIns="0" tIns="0" bIns="0" wrap="square" rtlCol="0"/>
          <a:lstStyle/>
          <a:p>
            <a:pPr>
              <a:lnSpc>
                <a:spcPct val="130000"/>
              </a:lnSpc>
            </a:pPr>
            <a:r>
              <a:rPr lang="en-US" sz="1000" noProof="1" b="1">
                <a:solidFill>
                  <a:srgbClr val="14213D"/>
                </a:solidFill>
                <a:latin typeface="MiSans"/>
                <a:ea typeface="MiSans"/>
              </a:rPr>
              <a:t>Week 3–4 · Integration scoped</a:t>
            </a:r>
            <a:endParaRPr lang="en-US" sz="1600" noProof="1"/>
          </a:p>
          <a:p>
            <a:pPr>
              <a:lnSpc>
                <a:spcPct val="130000"/>
              </a:lnSpc>
              <a:spcBef>
                <a:spcPts val="200"/>
              </a:spcBef>
            </a:pPr>
            <a:r>
              <a:rPr lang="en-US" sz="900" noProof="1">
                <a:solidFill>
                  <a:srgbClr val="7A6A58"/>
                </a:solidFill>
                <a:latin typeface="MiSans"/>
                <a:ea typeface="MiSans"/>
              </a:rPr>
              <a:t>White-label or API design — your palette, your CTA. Minimal technical lift.</a:t>
            </a:r>
            <a:endParaRPr lang="en-US" sz="1600" noProof="1"/>
          </a:p>
        </p:txBody>
      </p:sp>
      <p:sp>
        <p:nvSpPr>
          <p:cNvPr id="19" name="tl3-dot"/>
          <p:cNvSpPr/>
          <p:nvPr/>
        </p:nvSpPr>
        <p:spPr>
          <a:xfrm>
            <a:off x="6146800" y="3987800"/>
            <a:ext cx="177800" cy="177800"/>
          </a:xfrm>
          <a:prstGeom prst="ellipse">
            <a:avLst/>
          </a:prstGeom>
          <a:solidFill>
            <a:srgbClr val="2E4066"/>
          </a:solidFill>
          <a:ln>
            <a:noFill/>
          </a:ln>
        </p:spPr>
      </p:sp>
      <p:sp>
        <p:nvSpPr>
          <p:cNvPr id="20" name="tl3"/>
          <p:cNvSpPr txBox="1"/>
          <p:nvPr/>
        </p:nvSpPr>
        <p:spPr>
          <a:xfrm>
            <a:off x="6146800" y="4318000"/>
            <a:ext cx="2413000" cy="1117600"/>
          </a:xfrm>
          <a:prstGeom prst="rect">
            <a:avLst/>
          </a:prstGeom>
          <a:noFill/>
          <a:ln>
            <a:noFill/>
          </a:ln>
        </p:spPr>
        <p:txBody>
          <a:bodyPr lIns="0" rIns="0" tIns="0" bIns="0" wrap="square" rtlCol="0"/>
          <a:lstStyle/>
          <a:p>
            <a:pPr>
              <a:lnSpc>
                <a:spcPct val="130000"/>
              </a:lnSpc>
            </a:pPr>
            <a:r>
              <a:rPr lang="en-US" sz="1000" noProof="1" b="1">
                <a:solidFill>
                  <a:srgbClr val="14213D"/>
                </a:solidFill>
                <a:latin typeface="MiSans"/>
                <a:ea typeface="MiSans"/>
              </a:rPr>
              <a:t>Month 2 · Pilot launch</a:t>
            </a:r>
            <a:endParaRPr lang="en-US" sz="1600" noProof="1"/>
          </a:p>
          <a:p>
            <a:pPr>
              <a:lnSpc>
                <a:spcPct val="130000"/>
              </a:lnSpc>
              <a:spcBef>
                <a:spcPts val="200"/>
              </a:spcBef>
            </a:pPr>
            <a:r>
              <a:rPr lang="en-US" sz="900" noProof="1">
                <a:solidFill>
                  <a:srgbClr val="7A6A58"/>
                </a:solidFill>
                <a:latin typeface="MiSans"/>
                <a:ea typeface="MiSans"/>
              </a:rPr>
              <a:t>Live with a defined cohort — staff, members, app users or programme participants.</a:t>
            </a:r>
            <a:endParaRPr lang="en-US" sz="1600" noProof="1"/>
          </a:p>
        </p:txBody>
      </p:sp>
      <p:sp>
        <p:nvSpPr>
          <p:cNvPr id="21" name="tl4-dot"/>
          <p:cNvSpPr/>
          <p:nvPr/>
        </p:nvSpPr>
        <p:spPr>
          <a:xfrm>
            <a:off x="8763000" y="3987800"/>
            <a:ext cx="177800" cy="177800"/>
          </a:xfrm>
          <a:prstGeom prst="ellipse">
            <a:avLst/>
          </a:prstGeom>
          <a:solidFill>
            <a:srgbClr val="14213D"/>
          </a:solidFill>
          <a:ln>
            <a:noFill/>
          </a:ln>
        </p:spPr>
      </p:sp>
      <p:sp>
        <p:nvSpPr>
          <p:cNvPr id="22" name="tl4"/>
          <p:cNvSpPr txBox="1"/>
          <p:nvPr/>
        </p:nvSpPr>
        <p:spPr>
          <a:xfrm>
            <a:off x="8763000" y="4318000"/>
            <a:ext cx="2514600" cy="1117600"/>
          </a:xfrm>
          <a:prstGeom prst="rect">
            <a:avLst/>
          </a:prstGeom>
          <a:noFill/>
          <a:ln>
            <a:noFill/>
          </a:ln>
        </p:spPr>
        <p:txBody>
          <a:bodyPr lIns="0" rIns="0" tIns="0" bIns="0" wrap="square" rtlCol="0"/>
          <a:lstStyle/>
          <a:p>
            <a:pPr>
              <a:lnSpc>
                <a:spcPct val="130000"/>
              </a:lnSpc>
            </a:pPr>
            <a:r>
              <a:rPr lang="en-US" sz="1000" noProof="1" b="1">
                <a:solidFill>
                  <a:srgbClr val="14213D"/>
                </a:solidFill>
                <a:latin typeface="MiSans"/>
                <a:ea typeface="MiSans"/>
              </a:rPr>
              <a:t>Month 3+ · Analytics &amp; growth</a:t>
            </a:r>
            <a:endParaRPr lang="en-US" sz="1600" noProof="1"/>
          </a:p>
          <a:p>
            <a:pPr>
              <a:lnSpc>
                <a:spcPct val="130000"/>
              </a:lnSpc>
              <a:spcBef>
                <a:spcPts val="200"/>
              </a:spcBef>
            </a:pPr>
            <a:r>
              <a:rPr lang="en-US" sz="900" noProof="1">
                <a:solidFill>
                  <a:srgbClr val="7A6A58"/>
                </a:solidFill>
                <a:latin typeface="MiSans"/>
                <a:ea typeface="MiSans"/>
              </a:rPr>
              <a:t>Aggregated population-level insight; quarterly refreshes and new modules as Kenya evolves.</a:t>
            </a:r>
            <a:endParaRPr lang="en-US" sz="1600" noProof="1"/>
          </a:p>
        </p:txBody>
      </p:sp>
      <p:sp>
        <p:nvSpPr>
          <p:cNvPr id="23" name="closing"/>
          <p:cNvSpPr txBox="1"/>
          <p:nvPr/>
        </p:nvSpPr>
        <p:spPr>
          <a:xfrm>
            <a:off x="914400" y="5918200"/>
            <a:ext cx="10363200" cy="508000"/>
          </a:xfrm>
          <a:prstGeom prst="rect">
            <a:avLst/>
          </a:prstGeom>
          <a:noFill/>
          <a:ln>
            <a:noFill/>
          </a:ln>
        </p:spPr>
        <p:txBody>
          <a:bodyPr lIns="0" rIns="0" tIns="0" bIns="0" wrap="square" rtlCol="0"/>
          <a:lstStyle/>
          <a:p>
            <a:pPr>
              <a:lnSpc>
                <a:spcPct val="145000"/>
              </a:lnSpc>
            </a:pPr>
            <a:r>
              <a:rPr lang="en-US" sz="1050" noProof="1" b="1">
                <a:solidFill>
                  <a:srgbClr val="14213D"/>
                </a:solidFill>
                <a:latin typeface="MiSans"/>
                <a:ea typeface="MiSans"/>
              </a:rPr>
              <a:t>The constant in every pathway:</a:t>
            </a:r>
            <a:r>
              <a:rPr lang="en-US" sz="1050" noProof="1">
                <a:solidFill>
                  <a:srgbClr val="14213D"/>
                </a:solidFill>
                <a:latin typeface="MiSans"/>
                <a:ea typeface="MiSans"/>
              </a:rPr>
              <a:t> the end user pays nothing, sees no ads, shares no data. The most durable partnerships in financial services are built on trust — we are offering to share ours.</a:t>
            </a:r>
            <a:endParaRPr lang="en-US" sz="1050" noProof="1"/>
          </a:p>
        </p:txBody>
      </p:sp>
      <p:sp>
        <p:nvSpPr>
          <p:cNvPr id="24"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18</a:t>
            </a:r>
            <a:endParaRPr lang="en-US" sz="800" noProof="1"/>
          </a:p>
        </p:txBody>
      </p:sp>
    </p:spTree>
  </p:cSld>
  <p:clrMapOvr>
    <a:masterClrMapping/>
  </p:clrMapOvr>
</p:sld>
</file>

<file path=ppt/slides/slide19.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231209"/>
        </a:solidFill>
      </p:bgPr>
    </p:bg>
    <p:spTree>
      <p:nvGrpSpPr>
        <p:cNvPr id="1" name=""/>
        <p:cNvGrpSpPr/>
        <p:nvPr/>
      </p:nvGrpSpPr>
      <p:grpSpPr>
        <a:xfrm>
          <a:off x="0" y="0"/>
          <a:ext cx="0" cy="0"/>
          <a:chOff x="0" y="0"/>
          <a:chExt cx="0" cy="0"/>
        </a:xfrm>
      </p:grpSpPr>
      <p:sp>
        <p:nvSpPr>
          <p:cNvPr id="2" name="kicker"/>
          <p:cNvSpPr txBox="1"/>
          <p:nvPr/>
        </p:nvSpPr>
        <p:spPr>
          <a:xfrm>
            <a:off x="914400" y="889000"/>
            <a:ext cx="6350000" cy="177800"/>
          </a:xfrm>
          <a:prstGeom prst="rect">
            <a:avLst/>
          </a:prstGeom>
          <a:noFill/>
          <a:ln>
            <a:noFill/>
          </a:ln>
        </p:spPr>
        <p:txBody>
          <a:bodyPr lIns="0" rIns="0" tIns="0" bIns="0" wrap="none" rtlCol="0"/>
          <a:lstStyle/>
          <a:p>
            <a:pPr>
              <a:lnSpc>
                <a:spcPct val="120000"/>
              </a:lnSpc>
            </a:pPr>
            <a:r>
              <a:rPr lang="en-US" sz="1000" noProof="1" b="1" spc="300" kern="0">
                <a:solidFill>
                  <a:srgbClr val="E8960C"/>
                </a:solidFill>
                <a:latin typeface="QuattrocentoSans"/>
                <a:ea typeface="QuattrocentoSans"/>
              </a:rPr>
              <a:t>LET'S BEGIN</a:t>
            </a:r>
            <a:endParaRPr lang="en-US" sz="1000" noProof="1"/>
          </a:p>
        </p:txBody>
      </p:sp>
      <p:sp>
        <p:nvSpPr>
          <p:cNvPr id="3" name="title"/>
          <p:cNvSpPr txBox="1"/>
          <p:nvPr/>
        </p:nvSpPr>
        <p:spPr>
          <a:xfrm>
            <a:off x="914400" y="1219200"/>
            <a:ext cx="10363200" cy="1219200"/>
          </a:xfrm>
          <a:prstGeom prst="rect">
            <a:avLst/>
          </a:prstGeom>
          <a:noFill/>
          <a:ln>
            <a:noFill/>
          </a:ln>
        </p:spPr>
        <p:txBody>
          <a:bodyPr lIns="0" rIns="0" tIns="0" bIns="0" wrap="square" rtlCol="0"/>
          <a:lstStyle/>
          <a:p>
            <a:pPr>
              <a:lnSpc>
                <a:spcPct val="118000"/>
              </a:lnSpc>
            </a:pPr>
            <a:r>
              <a:rPr lang="en-US" sz="3800" noProof="1">
                <a:solidFill>
                  <a:srgbClr val="F7F2E7"/>
                </a:solidFill>
                <a:latin typeface="Oranienbaum"/>
                <a:ea typeface="Oranienbaum"/>
              </a:rPr>
              <a:t>The tools exist. The data is live.</a:t>
            </a:r>
            <a:endParaRPr lang="en-US" sz="3800" noProof="1"/>
          </a:p>
          <a:p>
            <a:pPr>
              <a:lnSpc>
                <a:spcPct val="118000"/>
              </a:lnSpc>
            </a:pPr>
            <a:r>
              <a:rPr lang="en-US" sz="3800" noProof="1">
                <a:solidFill>
                  <a:srgbClr val="E8960C"/>
                </a:solidFill>
                <a:latin typeface="Oranienbaum"/>
                <a:ea typeface="Oranienbaum"/>
              </a:rPr>
              <a:t>The window is open.</a:t>
            </a:r>
            <a:endParaRPr lang="en-US" sz="3800" noProof="1"/>
          </a:p>
        </p:txBody>
      </p:sp>
      <p:sp>
        <p:nvSpPr>
          <p:cNvPr id="4" name="quote"/>
          <p:cNvSpPr txBox="1"/>
          <p:nvPr/>
        </p:nvSpPr>
        <p:spPr>
          <a:xfrm>
            <a:off x="914400" y="2667000"/>
            <a:ext cx="7874000" cy="558800"/>
          </a:xfrm>
          <a:prstGeom prst="rect">
            <a:avLst/>
          </a:prstGeom>
          <a:noFill/>
          <a:ln>
            <a:noFill/>
          </a:ln>
        </p:spPr>
        <p:txBody>
          <a:bodyPr lIns="0" rIns="0" tIns="0" bIns="0" wrap="square" rtlCol="0"/>
          <a:lstStyle/>
          <a:p>
            <a:pPr>
              <a:lnSpc>
                <a:spcPct val="140000"/>
              </a:lnSpc>
            </a:pPr>
            <a:r>
              <a:rPr lang="en-US" sz="1500" noProof="1" i="1">
                <a:solidFill>
                  <a:srgbClr val="D8CBB6"/>
                </a:solidFill>
                <a:latin typeface="Oranienbaum"/>
                <a:ea typeface="Oranienbaum"/>
              </a:rPr>
              <a:t>“Most Kenyans aren't broke — they're misallocated. The money is there. The plan is missing.”</a:t>
            </a:r>
            <a:endParaRPr lang="en-US" sz="1500" noProof="1"/>
          </a:p>
        </p:txBody>
      </p:sp>
      <p:sp>
        <p:nvSpPr>
          <p:cNvPr id="5" name="mission"/>
          <p:cNvSpPr txBox="1"/>
          <p:nvPr/>
        </p:nvSpPr>
        <p:spPr>
          <a:xfrm>
            <a:off x="914400" y="3403600"/>
            <a:ext cx="7874000" cy="762000"/>
          </a:xfrm>
          <a:prstGeom prst="rect">
            <a:avLst/>
          </a:prstGeom>
          <a:noFill/>
          <a:ln>
            <a:noFill/>
          </a:ln>
        </p:spPr>
        <p:txBody>
          <a:bodyPr lIns="0" rIns="0" tIns="0" bIns="0" wrap="square" rtlCol="0"/>
          <a:lstStyle/>
          <a:p>
            <a:pPr>
              <a:lnSpc>
                <a:spcPct val="155000"/>
              </a:lnSpc>
            </a:pPr>
            <a:r>
              <a:rPr lang="en-US" sz="1200" noProof="1">
                <a:solidFill>
                  <a:srgbClr val="B9A98F"/>
                </a:solidFill>
                <a:latin typeface="QuattrocentoSans"/>
                <a:ea typeface="QuattrocentoSans"/>
              </a:rPr>
              <a:t>The shared mission: close the gap between financial access and financial action for Kenya's 28.1 million adults — and then for the continent. Partnership enquiries are welcome at any stage of your thinking: no procurement labyrinth, no 6-month RFP cycle — just a direct conversation about what we can build together.</a:t>
            </a:r>
            <a:endParaRPr lang="en-US" sz="1200" noProof="1"/>
          </a:p>
        </p:txBody>
      </p:sp>
      <p:sp>
        <p:nvSpPr>
          <p:cNvPr id="6" name="rule"/>
          <p:cNvSpPr/>
          <p:nvPr/>
        </p:nvSpPr>
        <p:spPr>
          <a:xfrm>
            <a:off x="914400" y="4445000"/>
            <a:ext cx="10363200" cy="12700"/>
          </a:xfrm>
          <a:prstGeom prst="rect">
            <a:avLst/>
          </a:prstGeom>
          <a:solidFill>
            <a:srgbClr val="E8960C">
              <a:alpha val="33333"/>
            </a:srgbClr>
          </a:solidFill>
          <a:ln>
            <a:noFill/>
          </a:ln>
        </p:spPr>
      </p:sp>
      <p:sp>
        <p:nvSpPr>
          <p:cNvPr id="7" name="jp"/>
          <p:cNvSpPr txBox="1"/>
          <p:nvPr/>
        </p:nvSpPr>
        <p:spPr>
          <a:xfrm>
            <a:off x="914400" y="4749800"/>
            <a:ext cx="5080000" cy="1143000"/>
          </a:xfrm>
          <a:prstGeom prst="rect">
            <a:avLst/>
          </a:prstGeom>
          <a:noFill/>
          <a:ln>
            <a:noFill/>
          </a:ln>
        </p:spPr>
        <p:txBody>
          <a:bodyPr lIns="0" rIns="0" tIns="0" bIns="0" wrap="square" rtlCol="0"/>
          <a:lstStyle/>
          <a:p>
            <a:pPr>
              <a:lnSpc>
                <a:spcPct val="140000"/>
              </a:lnSpc>
            </a:pPr>
            <a:r>
              <a:rPr lang="en-US" sz="900" noProof="1" b="1">
                <a:solidFill>
                  <a:srgbClr val="E8960C"/>
                </a:solidFill>
                <a:latin typeface="QuattrocentoSans"/>
                <a:ea typeface="QuattrocentoSans"/>
              </a:rPr>
              <a:t>1 · JIPANGE</a:t>
            </a:r>
            <a:endParaRPr lang="en-US" sz="1600" noProof="1"/>
          </a:p>
          <a:p>
            <a:pPr>
              <a:lnSpc>
                <a:spcPct val="140000"/>
              </a:lnSpc>
              <a:spcBef>
                <a:spcPts val="300"/>
              </a:spcBef>
            </a:pPr>
            <a:r>
              <a:rPr lang="en-US" sz="1400" noProof="1" b="1">
                <a:solidFill>
                  <a:srgbClr val="F7F2E7"/>
                </a:solidFill>
                <a:latin typeface="QuattrocentoSans"/>
                <a:ea typeface="QuattrocentoSans"/>
              </a:rPr>
              <a:t>jipangefinance.org</a:t>
            </a:r>
            <a:endParaRPr lang="en-US" sz="1600" noProof="1"/>
          </a:p>
          <a:p>
            <a:pPr>
              <a:lnSpc>
                <a:spcPct val="140000"/>
              </a:lnSpc>
              <a:spcBef>
                <a:spcPts val="300"/>
              </a:spcBef>
            </a:pPr>
            <a:r>
              <a:rPr lang="en-US" sz="950" noProof="1">
                <a:solidFill>
                  <a:srgbClr val="B9A98F"/>
                </a:solidFill>
                <a:latin typeface="QuattrocentoSans"/>
                <a:ea typeface="QuattrocentoSans"/>
              </a:rPr>
              <a:t>Live now — 25 calculators, 6 planners, a 90-second Pesa Picture. Free to explore today.</a:t>
            </a:r>
            <a:endParaRPr lang="en-US" sz="1600" noProof="1"/>
          </a:p>
        </p:txBody>
      </p:sp>
      <p:sp>
        <p:nvSpPr>
          <p:cNvPr id="8" name="my"/>
          <p:cNvSpPr txBox="1"/>
          <p:nvPr/>
        </p:nvSpPr>
        <p:spPr>
          <a:xfrm>
            <a:off x="6350000" y="4749800"/>
            <a:ext cx="4927600" cy="1143000"/>
          </a:xfrm>
          <a:prstGeom prst="rect">
            <a:avLst/>
          </a:prstGeom>
          <a:noFill/>
          <a:ln>
            <a:noFill/>
          </a:ln>
        </p:spPr>
        <p:txBody>
          <a:bodyPr lIns="0" rIns="0" tIns="0" bIns="0" wrap="square" rtlCol="0"/>
          <a:lstStyle/>
          <a:p>
            <a:pPr>
              <a:lnSpc>
                <a:spcPct val="140000"/>
              </a:lnSpc>
            </a:pPr>
            <a:r>
              <a:rPr lang="en-US" sz="900" noProof="1" b="1">
                <a:solidFill>
                  <a:srgbClr val="E8960C"/>
                </a:solidFill>
                <a:latin typeface="QuattrocentoSans"/>
                <a:ea typeface="QuattrocentoSans"/>
              </a:rPr>
              <a:t>2 · MWANGAZA YIELD</a:t>
            </a:r>
            <a:endParaRPr lang="en-US" sz="1600" noProof="1"/>
          </a:p>
          <a:p>
            <a:pPr>
              <a:lnSpc>
                <a:spcPct val="140000"/>
              </a:lnSpc>
              <a:spcBef>
                <a:spcPts val="300"/>
              </a:spcBef>
            </a:pPr>
            <a:r>
              <a:rPr lang="en-US" sz="1400" noProof="1" b="1">
                <a:solidFill>
                  <a:srgbClr val="F7F2E7"/>
                </a:solidFill>
                <a:latin typeface="QuattrocentoSans"/>
                <a:ea typeface="QuattrocentoSans"/>
              </a:rPr>
              <a:t>mwangazayield.org</a:t>
            </a:r>
            <a:endParaRPr lang="en-US" sz="1600" noProof="1"/>
          </a:p>
          <a:p>
            <a:pPr>
              <a:lnSpc>
                <a:spcPct val="140000"/>
              </a:lnSpc>
              <a:spcBef>
                <a:spcPts val="300"/>
              </a:spcBef>
            </a:pPr>
            <a:r>
              <a:rPr lang="en-US" sz="950" noProof="1">
                <a:solidFill>
                  <a:srgbClr val="B9A98F"/>
                </a:solidFill>
                <a:latin typeface="QuattrocentoSans"/>
                <a:ea typeface="QuattrocentoSans"/>
              </a:rPr>
              <a:t>Live now — 58 bonds ranked by after-tax yield, 387 auction records, offline-capable. Free to explore today.</a:t>
            </a:r>
            <a:endParaRPr lang="en-US" sz="1600" noProof="1"/>
          </a:p>
        </p:txBody>
      </p:sp>
      <p:sp>
        <p:nvSpPr>
          <p:cNvPr id="9" name="vdiv"/>
          <p:cNvSpPr/>
          <p:nvPr/>
        </p:nvSpPr>
        <p:spPr>
          <a:xfrm>
            <a:off x="6045200" y="4800600"/>
            <a:ext cx="12700" cy="1016000"/>
          </a:xfrm>
          <a:prstGeom prst="rect">
            <a:avLst/>
          </a:prstGeom>
          <a:solidFill>
            <a:srgbClr val="E8960C">
              <a:alpha val="26667"/>
            </a:srgbClr>
          </a:solidFill>
          <a:ln>
            <a:noFill/>
          </a:ln>
        </p:spPr>
      </p:sp>
      <p:sp>
        <p:nvSpPr>
          <p:cNvPr id="10" name="footer"/>
          <p:cNvSpPr txBox="1"/>
          <p:nvPr/>
        </p:nvSpPr>
        <p:spPr>
          <a:xfrm>
            <a:off x="914400" y="6299200"/>
            <a:ext cx="10363200" cy="177800"/>
          </a:xfrm>
          <a:prstGeom prst="rect">
            <a:avLst/>
          </a:prstGeom>
          <a:noFill/>
          <a:ln>
            <a:noFill/>
          </a:ln>
        </p:spPr>
        <p:txBody>
          <a:bodyPr lIns="0" rIns="0" tIns="0" bIns="0" wrap="none" rtlCol="0"/>
          <a:lstStyle/>
          <a:p>
            <a:pPr>
              <a:lnSpc>
                <a:spcPct val="140000"/>
              </a:lnSpc>
            </a:pPr>
            <a:r>
              <a:rPr lang="en-US" sz="800" noProof="1">
                <a:solidFill>
                  <a:srgbClr val="8A7A68"/>
                </a:solidFill>
                <a:latin typeface="QuattrocentoSans"/>
                <a:ea typeface="QuattrocentoSans"/>
              </a:rPr>
              <a:t>JiPange × Mwangaza Yield — free, anonymous, built on official data. Partnership enquiries: hello@jipangefinance.org · The conversation can begin now.</a:t>
            </a:r>
            <a:endParaRPr lang="en-US" sz="800" noProof="1"/>
          </a:p>
        </p:txBody>
      </p:sp>
    </p:spTree>
  </p:cSld>
  <p:clrMapOvr>
    <a:masterClrMapping/>
  </p:clrMapOvr>
</p:sld>
</file>

<file path=ppt/slides/slide2.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080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EXECUTIVE SUMMARY</a:t>
            </a:r>
            <a:endParaRPr lang="en-US" sz="1000" noProof="1"/>
          </a:p>
        </p:txBody>
      </p:sp>
      <p:sp>
        <p:nvSpPr>
          <p:cNvPr id="3" name="title"/>
          <p:cNvSpPr txBox="1"/>
          <p:nvPr/>
        </p:nvSpPr>
        <p:spPr>
          <a:xfrm>
            <a:off x="914400" y="787400"/>
            <a:ext cx="96520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Access without intelligence is not inclusion.</a:t>
            </a:r>
            <a:endParaRPr lang="en-US" sz="3100" noProof="1"/>
          </a:p>
        </p:txBody>
      </p:sp>
      <p:sp>
        <p:nvSpPr>
          <p:cNvPr id="4" name="rule"/>
          <p:cNvSpPr/>
          <p:nvPr/>
        </p:nvSpPr>
        <p:spPr>
          <a:xfrm>
            <a:off x="914400" y="1473200"/>
            <a:ext cx="10363200" cy="12700"/>
          </a:xfrm>
          <a:prstGeom prst="rect">
            <a:avLst/>
          </a:prstGeom>
          <a:solidFill>
            <a:srgbClr val="DCD2BE"/>
          </a:solidFill>
          <a:ln>
            <a:noFill/>
          </a:ln>
        </p:spPr>
      </p:sp>
      <p:sp>
        <p:nvSpPr>
          <p:cNvPr id="5" name="col1-head"/>
          <p:cNvSpPr txBox="1"/>
          <p:nvPr/>
        </p:nvSpPr>
        <p:spPr>
          <a:xfrm>
            <a:off x="914400" y="1752600"/>
            <a:ext cx="3048000" cy="228600"/>
          </a:xfrm>
          <a:prstGeom prst="rect">
            <a:avLst/>
          </a:prstGeom>
          <a:noFill/>
          <a:ln>
            <a:noFill/>
          </a:ln>
        </p:spPr>
        <p:txBody>
          <a:bodyPr lIns="0" rIns="0" tIns="0" bIns="0" wrap="none" rtlCol="0"/>
          <a:lstStyle/>
          <a:p>
            <a:pPr>
              <a:lnSpc>
                <a:spcPct val="120000"/>
              </a:lnSpc>
            </a:pPr>
            <a:r>
              <a:rPr lang="en-US" sz="1300" noProof="1">
                <a:solidFill>
                  <a:srgbClr val="C15F3C"/>
                </a:solidFill>
                <a:latin typeface="Oranienbaum"/>
                <a:ea typeface="Oranienbaum"/>
              </a:rPr>
              <a:t>The Gap</a:t>
            </a:r>
            <a:endParaRPr lang="en-US" sz="1300" noProof="1"/>
          </a:p>
        </p:txBody>
      </p:sp>
      <p:sp>
        <p:nvSpPr>
          <p:cNvPr id="6" name="col1"/>
          <p:cNvSpPr txBox="1"/>
          <p:nvPr/>
        </p:nvSpPr>
        <p:spPr>
          <a:xfrm>
            <a:off x="914400" y="2057400"/>
            <a:ext cx="3048000" cy="1625600"/>
          </a:xfrm>
          <a:prstGeom prst="rect">
            <a:avLst/>
          </a:prstGeom>
          <a:noFill/>
          <a:ln>
            <a:noFill/>
          </a:ln>
        </p:spPr>
        <p:txBody>
          <a:bodyPr lIns="0" rIns="0" tIns="0" bIns="0" wrap="square" rtlCol="0"/>
          <a:lstStyle/>
          <a:p>
            <a:pPr>
              <a:lnSpc>
                <a:spcPct val="145000"/>
              </a:lnSpc>
            </a:pPr>
            <a:r>
              <a:rPr lang="en-US" sz="1100" noProof="1">
                <a:solidFill>
                  <a:srgbClr val="3A2E26"/>
                </a:solidFill>
                <a:latin typeface="QuattrocentoSans"/>
                <a:ea typeface="QuattrocentoSans"/>
              </a:rPr>
              <a:t>Kenya has </a:t>
            </a:r>
            <a:r>
              <a:rPr lang="en-US" sz="1100" noProof="1" b="1">
                <a:solidFill>
                  <a:srgbClr val="3A2E26"/>
                </a:solidFill>
                <a:latin typeface="QuattrocentoSans"/>
                <a:ea typeface="QuattrocentoSans"/>
              </a:rPr>
              <a:t>84.8%</a:t>
            </a:r>
            <a:r>
              <a:rPr lang="en-US" sz="1100" noProof="1">
                <a:solidFill>
                  <a:srgbClr val="3A2E26"/>
                </a:solidFill>
                <a:latin typeface="QuattrocentoSans"/>
                <a:ea typeface="QuattrocentoSans"/>
              </a:rPr>
              <a:t> formal financial access — yet only </a:t>
            </a:r>
            <a:r>
              <a:rPr lang="en-US" sz="1100" noProof="1" b="1">
                <a:solidFill>
                  <a:srgbClr val="3A2E26"/>
                </a:solidFill>
                <a:latin typeface="QuattrocentoSans"/>
                <a:ea typeface="QuattrocentoSans"/>
              </a:rPr>
              <a:t>17.1%</a:t>
            </a:r>
            <a:r>
              <a:rPr lang="en-US" sz="1100" noProof="1">
                <a:solidFill>
                  <a:srgbClr val="3A2E26"/>
                </a:solidFill>
                <a:latin typeface="QuattrocentoSans"/>
                <a:ea typeface="QuattrocentoSans"/>
              </a:rPr>
              <a:t> of adults can invest, down from 39.5% in 2021. Ksh 4.6 trillion sits in accounts earning below inflation. 83.6% of the workforce has no pension safety net.</a:t>
            </a:r>
            <a:endParaRPr lang="en-US" sz="1100" noProof="1"/>
          </a:p>
        </p:txBody>
      </p:sp>
      <p:sp>
        <p:nvSpPr>
          <p:cNvPr id="7" name="col2-head"/>
          <p:cNvSpPr txBox="1"/>
          <p:nvPr/>
        </p:nvSpPr>
        <p:spPr>
          <a:xfrm>
            <a:off x="4572000" y="1752600"/>
            <a:ext cx="3048000" cy="228600"/>
          </a:xfrm>
          <a:prstGeom prst="rect">
            <a:avLst/>
          </a:prstGeom>
          <a:noFill/>
          <a:ln>
            <a:noFill/>
          </a:ln>
        </p:spPr>
        <p:txBody>
          <a:bodyPr lIns="0" rIns="0" tIns="0" bIns="0" wrap="none" rtlCol="0"/>
          <a:lstStyle/>
          <a:p>
            <a:pPr>
              <a:lnSpc>
                <a:spcPct val="120000"/>
              </a:lnSpc>
            </a:pPr>
            <a:r>
              <a:rPr lang="en-US" sz="1300" noProof="1">
                <a:solidFill>
                  <a:srgbClr val="B56E00"/>
                </a:solidFill>
                <a:latin typeface="Oranienbaum"/>
                <a:ea typeface="Oranienbaum"/>
              </a:rPr>
              <a:t>The Platforms</a:t>
            </a:r>
            <a:endParaRPr lang="en-US" sz="1300" noProof="1"/>
          </a:p>
        </p:txBody>
      </p:sp>
      <p:sp>
        <p:nvSpPr>
          <p:cNvPr id="8" name="col2"/>
          <p:cNvSpPr txBox="1"/>
          <p:nvPr/>
        </p:nvSpPr>
        <p:spPr>
          <a:xfrm>
            <a:off x="4572000" y="2057400"/>
            <a:ext cx="3048000" cy="1625600"/>
          </a:xfrm>
          <a:prstGeom prst="rect">
            <a:avLst/>
          </a:prstGeom>
          <a:noFill/>
          <a:ln>
            <a:noFill/>
          </a:ln>
        </p:spPr>
        <p:txBody>
          <a:bodyPr lIns="0" rIns="0" tIns="0" bIns="0" wrap="square" rtlCol="0"/>
          <a:lstStyle/>
          <a:p>
            <a:pPr>
              <a:lnSpc>
                <a:spcPct val="145000"/>
              </a:lnSpc>
            </a:pPr>
            <a:r>
              <a:rPr lang="en-US" sz="1100" noProof="1" b="1">
                <a:solidFill>
                  <a:srgbClr val="3A2E26"/>
                </a:solidFill>
                <a:latin typeface="QuattrocentoSans"/>
                <a:ea typeface="QuattrocentoSans"/>
              </a:rPr>
              <a:t>JiPange</a:t>
            </a:r>
            <a:r>
              <a:rPr lang="en-US" sz="1100" noProof="1">
                <a:solidFill>
                  <a:srgbClr val="3A2E26"/>
                </a:solidFill>
                <a:latin typeface="QuattrocentoSans"/>
                <a:ea typeface="QuattrocentoSans"/>
              </a:rPr>
              <a:t> — 25 Kenya-specific calculators, 6 goal planners, a 90-second Pesa Picture. </a:t>
            </a:r>
            <a:r>
              <a:rPr lang="en-US" sz="1100" noProof="1" b="1">
                <a:solidFill>
                  <a:srgbClr val="3A2E26"/>
                </a:solidFill>
                <a:latin typeface="QuattrocentoSans"/>
                <a:ea typeface="QuattrocentoSans"/>
              </a:rPr>
              <a:t>Mwangaza Yield</a:t>
            </a:r>
            <a:r>
              <a:rPr lang="en-US" sz="1100" noProof="1">
                <a:solidFill>
                  <a:srgbClr val="3A2E26"/>
                </a:solidFill>
                <a:latin typeface="QuattrocentoSans"/>
                <a:ea typeface="QuattrocentoSans"/>
              </a:rPr>
              <a:t> — 58 bonds ranked by after-tax yield, 387 auction records. Both free, anonymous, live.</a:t>
            </a:r>
            <a:endParaRPr lang="en-US" sz="1100" noProof="1"/>
          </a:p>
        </p:txBody>
      </p:sp>
      <p:sp>
        <p:nvSpPr>
          <p:cNvPr id="9" name="col3-head"/>
          <p:cNvSpPr txBox="1"/>
          <p:nvPr/>
        </p:nvSpPr>
        <p:spPr>
          <a:xfrm>
            <a:off x="8229600" y="1752600"/>
            <a:ext cx="3048000" cy="228600"/>
          </a:xfrm>
          <a:prstGeom prst="rect">
            <a:avLst/>
          </a:prstGeom>
          <a:noFill/>
          <a:ln>
            <a:noFill/>
          </a:ln>
        </p:spPr>
        <p:txBody>
          <a:bodyPr lIns="0" rIns="0" tIns="0" bIns="0" wrap="none" rtlCol="0"/>
          <a:lstStyle/>
          <a:p>
            <a:pPr>
              <a:lnSpc>
                <a:spcPct val="120000"/>
              </a:lnSpc>
            </a:pPr>
            <a:r>
              <a:rPr lang="en-US" sz="1300" noProof="1">
                <a:solidFill>
                  <a:srgbClr val="2E5E3F"/>
                </a:solidFill>
                <a:latin typeface="Oranienbaum"/>
                <a:ea typeface="Oranienbaum"/>
              </a:rPr>
              <a:t>The Partnership</a:t>
            </a:r>
            <a:endParaRPr lang="en-US" sz="1300" noProof="1"/>
          </a:p>
        </p:txBody>
      </p:sp>
      <p:sp>
        <p:nvSpPr>
          <p:cNvPr id="10" name="col3"/>
          <p:cNvSpPr txBox="1"/>
          <p:nvPr/>
        </p:nvSpPr>
        <p:spPr>
          <a:xfrm>
            <a:off x="8229600" y="2057400"/>
            <a:ext cx="3048000" cy="1625600"/>
          </a:xfrm>
          <a:prstGeom prst="rect">
            <a:avLst/>
          </a:prstGeom>
          <a:noFill/>
          <a:ln>
            <a:noFill/>
          </a:ln>
        </p:spPr>
        <p:txBody>
          <a:bodyPr lIns="0" rIns="0" tIns="0" bIns="0" wrap="square" rtlCol="0"/>
          <a:lstStyle/>
          <a:p>
            <a:pPr>
              <a:lnSpc>
                <a:spcPct val="145000"/>
              </a:lnSpc>
            </a:pPr>
            <a:r>
              <a:rPr lang="en-US" sz="1100" noProof="1">
                <a:solidFill>
                  <a:srgbClr val="3A2E26"/>
                </a:solidFill>
                <a:latin typeface="QuattrocentoSans"/>
                <a:ea typeface="QuattrocentoSans"/>
              </a:rPr>
              <a:t>Three ways to engage: </a:t>
            </a:r>
            <a:r>
              <a:rPr lang="en-US" sz="1100" noProof="1" b="1">
                <a:solidFill>
                  <a:srgbClr val="3A2E26"/>
                </a:solidFill>
                <a:latin typeface="QuattrocentoSans"/>
                <a:ea typeface="QuattrocentoSans"/>
              </a:rPr>
              <a:t>Embed</a:t>
            </a:r>
            <a:r>
              <a:rPr lang="en-US" sz="1100" noProof="1">
                <a:solidFill>
                  <a:srgbClr val="3A2E26"/>
                </a:solidFill>
                <a:latin typeface="QuattrocentoSans"/>
                <a:ea typeface="QuattrocentoSans"/>
              </a:rPr>
              <a:t> the intelligence engine in your platform. </a:t>
            </a:r>
            <a:r>
              <a:rPr lang="en-US" sz="1100" noProof="1" b="1">
                <a:solidFill>
                  <a:srgbClr val="3A2E26"/>
                </a:solidFill>
                <a:latin typeface="QuattrocentoSans"/>
                <a:ea typeface="QuattrocentoSans"/>
              </a:rPr>
              <a:t>Distribute</a:t>
            </a:r>
            <a:r>
              <a:rPr lang="en-US" sz="1100" noProof="1">
                <a:solidFill>
                  <a:srgbClr val="3A2E26"/>
                </a:solidFill>
                <a:latin typeface="QuattrocentoSans"/>
                <a:ea typeface="QuattrocentoSans"/>
              </a:rPr>
              <a:t> both tools as a free wellness benefit. </a:t>
            </a:r>
            <a:r>
              <a:rPr lang="en-US" sz="1100" noProof="1" b="1">
                <a:solidFill>
                  <a:srgbClr val="3A2E26"/>
                </a:solidFill>
                <a:latin typeface="QuattrocentoSans"/>
                <a:ea typeface="QuattrocentoSans"/>
              </a:rPr>
              <a:t>Co-build</a:t>
            </a:r>
            <a:r>
              <a:rPr lang="en-US" sz="1100" noProof="1">
                <a:solidFill>
                  <a:srgbClr val="3A2E26"/>
                </a:solidFill>
                <a:latin typeface="QuattrocentoSans"/>
                <a:ea typeface="QuattrocentoSans"/>
              </a:rPr>
              <a:t> a module aligned to your mandate. End users always free.</a:t>
            </a:r>
            <a:endParaRPr lang="en-US" sz="1100" noProof="1"/>
          </a:p>
        </p:txBody>
      </p:sp>
      <p:sp>
        <p:nvSpPr>
          <p:cNvPr id="11" name="v1"/>
          <p:cNvSpPr/>
          <p:nvPr/>
        </p:nvSpPr>
        <p:spPr>
          <a:xfrm>
            <a:off x="4165600" y="1778000"/>
            <a:ext cx="12700" cy="1905000"/>
          </a:xfrm>
          <a:prstGeom prst="rect">
            <a:avLst/>
          </a:prstGeom>
          <a:solidFill>
            <a:srgbClr val="DCD2BE"/>
          </a:solidFill>
          <a:ln>
            <a:noFill/>
          </a:ln>
        </p:spPr>
      </p:sp>
      <p:sp>
        <p:nvSpPr>
          <p:cNvPr id="12" name="v2"/>
          <p:cNvSpPr/>
          <p:nvPr/>
        </p:nvSpPr>
        <p:spPr>
          <a:xfrm>
            <a:off x="7823200" y="1778000"/>
            <a:ext cx="12700" cy="1905000"/>
          </a:xfrm>
          <a:prstGeom prst="rect">
            <a:avLst/>
          </a:prstGeom>
          <a:solidFill>
            <a:srgbClr val="DCD2BE"/>
          </a:solidFill>
          <a:ln>
            <a:noFill/>
          </a:ln>
        </p:spPr>
      </p:sp>
      <p:sp>
        <p:nvSpPr>
          <p:cNvPr id="13" name="rule2"/>
          <p:cNvSpPr/>
          <p:nvPr/>
        </p:nvSpPr>
        <p:spPr>
          <a:xfrm>
            <a:off x="914400" y="4013200"/>
            <a:ext cx="10363200" cy="12700"/>
          </a:xfrm>
          <a:prstGeom prst="rect">
            <a:avLst/>
          </a:prstGeom>
          <a:solidFill>
            <a:srgbClr val="DCD2BE"/>
          </a:solidFill>
          <a:ln>
            <a:noFill/>
          </a:ln>
        </p:spPr>
      </p:sp>
      <p:sp>
        <p:nvSpPr>
          <p:cNvPr id="14" name="s1n"/>
          <p:cNvSpPr txBox="1"/>
          <p:nvPr/>
        </p:nvSpPr>
        <p:spPr>
          <a:xfrm>
            <a:off x="914400" y="4343400"/>
            <a:ext cx="2286000" cy="660400"/>
          </a:xfrm>
          <a:prstGeom prst="rect">
            <a:avLst/>
          </a:prstGeom>
          <a:noFill/>
          <a:ln>
            <a:noFill/>
          </a:ln>
        </p:spPr>
        <p:txBody>
          <a:bodyPr lIns="0" rIns="0" tIns="0" bIns="0" wrap="none" rtlCol="0"/>
          <a:lstStyle/>
          <a:p>
            <a:pPr>
              <a:lnSpc>
                <a:spcPct val="120000"/>
              </a:lnSpc>
            </a:pPr>
            <a:r>
              <a:rPr lang="en-US" sz="4000" noProof="1">
                <a:solidFill>
                  <a:srgbClr val="14213D"/>
                </a:solidFill>
                <a:latin typeface="Oranienbaum"/>
                <a:ea typeface="Oranienbaum"/>
              </a:rPr>
              <a:t>53.4M</a:t>
            </a:r>
            <a:endParaRPr lang="en-US" sz="4000" noProof="1"/>
          </a:p>
        </p:txBody>
      </p:sp>
      <p:sp>
        <p:nvSpPr>
          <p:cNvPr id="15" name="s1l"/>
          <p:cNvSpPr txBox="1"/>
          <p:nvPr/>
        </p:nvSpPr>
        <p:spPr>
          <a:xfrm>
            <a:off x="914400" y="5054600"/>
            <a:ext cx="2286000" cy="5588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Mobile money accounts in Kenya — 100.1% penetration (CA Kenya, Q1 2026)</a:t>
            </a:r>
            <a:endParaRPr lang="en-US" sz="950" noProof="1"/>
          </a:p>
        </p:txBody>
      </p:sp>
      <p:sp>
        <p:nvSpPr>
          <p:cNvPr id="16" name="s2n"/>
          <p:cNvSpPr txBox="1"/>
          <p:nvPr/>
        </p:nvSpPr>
        <p:spPr>
          <a:xfrm>
            <a:off x="3606800" y="4343400"/>
            <a:ext cx="2286000" cy="660400"/>
          </a:xfrm>
          <a:prstGeom prst="rect">
            <a:avLst/>
          </a:prstGeom>
          <a:noFill/>
          <a:ln>
            <a:noFill/>
          </a:ln>
        </p:spPr>
        <p:txBody>
          <a:bodyPr lIns="0" rIns="0" tIns="0" bIns="0" wrap="none" rtlCol="0"/>
          <a:lstStyle/>
          <a:p>
            <a:pPr>
              <a:lnSpc>
                <a:spcPct val="120000"/>
              </a:lnSpc>
            </a:pPr>
            <a:r>
              <a:rPr lang="en-US" sz="4000" noProof="1">
                <a:solidFill>
                  <a:srgbClr val="C15F3C"/>
                </a:solidFill>
                <a:latin typeface="Oranienbaum"/>
                <a:ea typeface="Oranienbaum"/>
              </a:rPr>
              <a:t>Ksh 4.6T</a:t>
            </a:r>
            <a:endParaRPr lang="en-US" sz="4000" noProof="1"/>
          </a:p>
        </p:txBody>
      </p:sp>
      <p:sp>
        <p:nvSpPr>
          <p:cNvPr id="17" name="s2l"/>
          <p:cNvSpPr txBox="1"/>
          <p:nvPr/>
        </p:nvSpPr>
        <p:spPr>
          <a:xfrm>
            <a:off x="3606800" y="5054600"/>
            <a:ext cx="2286000" cy="5588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Savings earning below inflation (CBK Banking Sector Report 2026)</a:t>
            </a:r>
            <a:endParaRPr lang="en-US" sz="950" noProof="1"/>
          </a:p>
        </p:txBody>
      </p:sp>
      <p:sp>
        <p:nvSpPr>
          <p:cNvPr id="18" name="s3n"/>
          <p:cNvSpPr txBox="1"/>
          <p:nvPr/>
        </p:nvSpPr>
        <p:spPr>
          <a:xfrm>
            <a:off x="6299200" y="4343400"/>
            <a:ext cx="2286000" cy="660400"/>
          </a:xfrm>
          <a:prstGeom prst="rect">
            <a:avLst/>
          </a:prstGeom>
          <a:noFill/>
          <a:ln>
            <a:noFill/>
          </a:ln>
        </p:spPr>
        <p:txBody>
          <a:bodyPr lIns="0" rIns="0" tIns="0" bIns="0" wrap="none" rtlCol="0"/>
          <a:lstStyle/>
          <a:p>
            <a:pPr>
              <a:lnSpc>
                <a:spcPct val="120000"/>
              </a:lnSpc>
            </a:pPr>
            <a:r>
              <a:rPr lang="en-US" sz="4000" noProof="1">
                <a:solidFill>
                  <a:srgbClr val="B56E00"/>
                </a:solidFill>
                <a:latin typeface="Oranienbaum"/>
                <a:ea typeface="Oranienbaum"/>
              </a:rPr>
              <a:t>28.1M</a:t>
            </a:r>
            <a:endParaRPr lang="en-US" sz="4000" noProof="1"/>
          </a:p>
        </p:txBody>
      </p:sp>
      <p:sp>
        <p:nvSpPr>
          <p:cNvPr id="19" name="s3l"/>
          <p:cNvSpPr txBox="1"/>
          <p:nvPr/>
        </p:nvSpPr>
        <p:spPr>
          <a:xfrm>
            <a:off x="6299200" y="5054600"/>
            <a:ext cx="2286000" cy="5588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Kenyan adults — 83% of them unable to invest in their future (FinAccess 2024)</a:t>
            </a:r>
            <a:endParaRPr lang="en-US" sz="950" noProof="1"/>
          </a:p>
        </p:txBody>
      </p:sp>
      <p:sp>
        <p:nvSpPr>
          <p:cNvPr id="20" name="s4n"/>
          <p:cNvSpPr txBox="1"/>
          <p:nvPr/>
        </p:nvSpPr>
        <p:spPr>
          <a:xfrm>
            <a:off x="8991600" y="4343400"/>
            <a:ext cx="2286000" cy="660400"/>
          </a:xfrm>
          <a:prstGeom prst="rect">
            <a:avLst/>
          </a:prstGeom>
          <a:noFill/>
          <a:ln>
            <a:noFill/>
          </a:ln>
        </p:spPr>
        <p:txBody>
          <a:bodyPr lIns="0" rIns="0" tIns="0" bIns="0" wrap="none" rtlCol="0"/>
          <a:lstStyle/>
          <a:p>
            <a:pPr>
              <a:lnSpc>
                <a:spcPct val="120000"/>
              </a:lnSpc>
            </a:pPr>
            <a:r>
              <a:rPr lang="en-US" sz="4000" noProof="1">
                <a:solidFill>
                  <a:srgbClr val="2E5E3F"/>
                </a:solidFill>
                <a:latin typeface="Oranienbaum"/>
                <a:ea typeface="Oranienbaum"/>
              </a:rPr>
              <a:t>Ksh 500</a:t>
            </a:r>
            <a:endParaRPr lang="en-US" sz="4000" noProof="1"/>
          </a:p>
        </p:txBody>
      </p:sp>
      <p:sp>
        <p:nvSpPr>
          <p:cNvPr id="21" name="s4l"/>
          <p:cNvSpPr txBox="1"/>
          <p:nvPr/>
        </p:nvSpPr>
        <p:spPr>
          <a:xfrm>
            <a:off x="8991600" y="5054600"/>
            <a:ext cx="2286000" cy="5588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Minimum retail bond coming July 2027 — the wave to be ready for</a:t>
            </a:r>
            <a:endParaRPr lang="en-US" sz="950" noProof="1"/>
          </a:p>
        </p:txBody>
      </p:sp>
      <p:sp>
        <p:nvSpPr>
          <p:cNvPr id="22" name="footer"/>
          <p:cNvSpPr txBox="1"/>
          <p:nvPr/>
        </p:nvSpPr>
        <p:spPr>
          <a:xfrm>
            <a:off x="914400" y="6451600"/>
            <a:ext cx="7620000" cy="152400"/>
          </a:xfrm>
          <a:prstGeom prst="rect">
            <a:avLst/>
          </a:prstGeom>
          <a:noFill/>
          <a:ln>
            <a:noFill/>
          </a:ln>
        </p:spPr>
        <p:txBody>
          <a:bodyPr lIns="0" rIns="0" tIns="0" bIns="0" wrap="none" rtlCol="0"/>
          <a:lstStyle/>
          <a:p>
            <a:pPr>
              <a:lnSpc>
                <a:spcPct val="140000"/>
              </a:lnSpc>
            </a:pPr>
            <a:r>
              <a:rPr lang="en-US" sz="800" noProof="1">
                <a:solidFill>
                  <a:srgbClr val="A89580"/>
                </a:solidFill>
                <a:latin typeface="QuattrocentoSans"/>
                <a:ea typeface="QuattrocentoSans"/>
              </a:rPr>
              <a:t>Sources: FinAccess 2024 · CA Kenya Q3 2025/26 · CBK 2026 · National Treasury / Business Daily · live platform figures as at 28 July 2026</a:t>
            </a:r>
            <a:endParaRPr lang="en-US" sz="800" noProof="1"/>
          </a:p>
        </p:txBody>
      </p:sp>
      <p:sp>
        <p:nvSpPr>
          <p:cNvPr id="23"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02</a:t>
            </a:r>
            <a:endParaRPr lang="en-US" sz="800" noProof="1"/>
          </a:p>
        </p:txBody>
      </p:sp>
    </p:spTree>
  </p:cSld>
  <p:clrMapOvr>
    <a:masterClrMapping/>
  </p:clrMapOvr>
</p:sld>
</file>

<file path=ppt/slides/slide20.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GROUNDED IN EVIDENCE</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Sources — every figure named and checkable</a:t>
            </a:r>
            <a:endParaRPr lang="en-US" sz="3100" noProof="1"/>
          </a:p>
        </p:txBody>
      </p:sp>
      <p:sp>
        <p:nvSpPr>
          <p:cNvPr id="4" name="sub"/>
          <p:cNvSpPr txBox="1"/>
          <p:nvPr/>
        </p:nvSpPr>
        <p:spPr>
          <a:xfrm>
            <a:off x="914400" y="1371600"/>
            <a:ext cx="9906000" cy="3810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No proprietary black-box methodology. No invented statistics. All statistics are drawn from official, publicly verifiable sources.</a:t>
            </a:r>
            <a:endParaRPr lang="en-US" sz="1250" noProof="1"/>
          </a:p>
        </p:txBody>
      </p:sp>
      <p:sp>
        <p:nvSpPr>
          <p:cNvPr id="5" name="c1h"/>
          <p:cNvSpPr txBox="1"/>
          <p:nvPr/>
        </p:nvSpPr>
        <p:spPr>
          <a:xfrm>
            <a:off x="914400" y="1905000"/>
            <a:ext cx="5080000" cy="203200"/>
          </a:xfrm>
          <a:prstGeom prst="rect">
            <a:avLst/>
          </a:prstGeom>
          <a:noFill/>
          <a:ln>
            <a:noFill/>
          </a:ln>
        </p:spPr>
        <p:txBody>
          <a:bodyPr lIns="0" rIns="0" tIns="0" bIns="0" wrap="none" rtlCol="0"/>
          <a:lstStyle/>
          <a:p>
            <a:pPr>
              <a:lnSpc>
                <a:spcPct val="120000"/>
              </a:lnSpc>
            </a:pPr>
            <a:r>
              <a:rPr lang="en-US" sz="1050" noProof="1" b="1" spc="100" kern="0">
                <a:solidFill>
                  <a:srgbClr val="B56E00"/>
                </a:solidFill>
                <a:latin typeface="MiSans"/>
                <a:ea typeface="MiSans"/>
              </a:rPr>
              <a:t>FINACCESS &amp; FINANCIAL INCLUSION</a:t>
            </a:r>
            <a:endParaRPr lang="en-US" sz="1050" noProof="1"/>
          </a:p>
        </p:txBody>
      </p:sp>
      <p:sp>
        <p:nvSpPr>
          <p:cNvPr id="6" name="c1"/>
          <p:cNvSpPr txBox="1"/>
          <p:nvPr/>
        </p:nvSpPr>
        <p:spPr>
          <a:xfrm>
            <a:off x="914400" y="2159000"/>
            <a:ext cx="5080000" cy="15240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FinAccess 2024 — Key Data &amp; Talking Points</a:t>
            </a:r>
            <a:endParaRPr lang="en-US" sz="950" noProof="1"/>
          </a:p>
          <a:p>
            <a:pPr>
              <a:lnSpc>
                <a:spcPct val="135000"/>
              </a:lnSpc>
            </a:pPr>
            <a:r>
              <a:rPr lang="en-US" sz="950" noProof="1">
                <a:solidFill>
                  <a:srgbClr val="7A6A58"/>
                </a:solidFill>
                <a:latin typeface="QuattrocentoSans"/>
                <a:ea typeface="QuattrocentoSans"/>
              </a:rPr>
              <a:t>FinAccess 2024: Digital Financial Services Segmentation</a:t>
            </a:r>
            <a:endParaRPr lang="en-US" sz="950" noProof="1"/>
          </a:p>
          <a:p>
            <a:pPr>
              <a:lnSpc>
                <a:spcPct val="135000"/>
              </a:lnSpc>
            </a:pPr>
            <a:r>
              <a:rPr lang="en-US" sz="950" noProof="1">
                <a:solidFill>
                  <a:srgbClr val="7A6A58"/>
                </a:solidFill>
                <a:latin typeface="QuattrocentoSans"/>
                <a:ea typeface="QuattrocentoSans"/>
              </a:rPr>
              <a:t>Kenya 2025 Financial Consumer Protection Survey</a:t>
            </a:r>
            <a:endParaRPr lang="en-US" sz="950" noProof="1"/>
          </a:p>
          <a:p>
            <a:pPr>
              <a:lnSpc>
                <a:spcPct val="135000"/>
              </a:lnSpc>
            </a:pPr>
            <a:r>
              <a:rPr lang="en-US" sz="950" noProof="1">
                <a:solidFill>
                  <a:srgbClr val="7A6A58"/>
                </a:solidFill>
                <a:latin typeface="QuattrocentoSans"/>
                <a:ea typeface="QuattrocentoSans"/>
              </a:rPr>
              <a:t>Can Fintech Really Address Gender Disparity in Financial Inclusion? (Kenya)</a:t>
            </a:r>
            <a:endParaRPr lang="en-US" sz="950" noProof="1"/>
          </a:p>
          <a:p>
            <a:pPr>
              <a:lnSpc>
                <a:spcPct val="135000"/>
              </a:lnSpc>
            </a:pPr>
            <a:r>
              <a:rPr lang="en-US" sz="950" noProof="1">
                <a:solidFill>
                  <a:srgbClr val="7A6A58"/>
                </a:solidFill>
                <a:latin typeface="QuattrocentoSans"/>
                <a:ea typeface="QuattrocentoSans"/>
              </a:rPr>
              <a:t>Pension Sub-Sector Report: Lessons from 2024 FinAccess Surveys — FSD Kenya / RBA, Nov 2025</a:t>
            </a:r>
            <a:endParaRPr lang="en-US" sz="950" noProof="1"/>
          </a:p>
        </p:txBody>
      </p:sp>
      <p:sp>
        <p:nvSpPr>
          <p:cNvPr id="7" name="c2h"/>
          <p:cNvSpPr txBox="1"/>
          <p:nvPr/>
        </p:nvSpPr>
        <p:spPr>
          <a:xfrm>
            <a:off x="6350000" y="1905000"/>
            <a:ext cx="4927600" cy="203200"/>
          </a:xfrm>
          <a:prstGeom prst="rect">
            <a:avLst/>
          </a:prstGeom>
          <a:noFill/>
          <a:ln>
            <a:noFill/>
          </a:ln>
        </p:spPr>
        <p:txBody>
          <a:bodyPr lIns="0" rIns="0" tIns="0" bIns="0" wrap="none" rtlCol="0"/>
          <a:lstStyle/>
          <a:p>
            <a:pPr>
              <a:lnSpc>
                <a:spcPct val="120000"/>
              </a:lnSpc>
            </a:pPr>
            <a:r>
              <a:rPr lang="en-US" sz="1050" noProof="1" b="1" spc="100" kern="0">
                <a:solidFill>
                  <a:srgbClr val="B56E00"/>
                </a:solidFill>
                <a:latin typeface="MiSans"/>
                <a:ea typeface="MiSans"/>
              </a:rPr>
              <a:t>MOBILE MONEY &amp; M-PESA</a:t>
            </a:r>
            <a:endParaRPr lang="en-US" sz="1050" noProof="1"/>
          </a:p>
        </p:txBody>
      </p:sp>
      <p:sp>
        <p:nvSpPr>
          <p:cNvPr id="8" name="c2"/>
          <p:cNvSpPr txBox="1"/>
          <p:nvPr/>
        </p:nvSpPr>
        <p:spPr>
          <a:xfrm>
            <a:off x="6350000" y="2159000"/>
            <a:ext cx="4927600" cy="15240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Kenyan Mobile Money Accounts Top 53 Million, M-Pesa Leads</a:t>
            </a:r>
            <a:endParaRPr lang="en-US" sz="950" noProof="1"/>
          </a:p>
          <a:p>
            <a:pPr>
              <a:lnSpc>
                <a:spcPct val="135000"/>
              </a:lnSpc>
            </a:pPr>
            <a:r>
              <a:rPr lang="en-US" sz="950" noProof="1">
                <a:solidFill>
                  <a:srgbClr val="7A6A58"/>
                </a:solidFill>
                <a:latin typeface="QuattrocentoSans"/>
                <a:ea typeface="QuattrocentoSans"/>
              </a:rPr>
              <a:t>M-PESA Hits 40 Million Customers — Safaricom, March 2026</a:t>
            </a:r>
            <a:endParaRPr lang="en-US" sz="950" noProof="1"/>
          </a:p>
          <a:p>
            <a:pPr>
              <a:lnSpc>
                <a:spcPct val="135000"/>
              </a:lnSpc>
            </a:pPr>
            <a:r>
              <a:rPr lang="en-US" sz="950" noProof="1">
                <a:solidFill>
                  <a:srgbClr val="7A6A58"/>
                </a:solidFill>
                <a:latin typeface="QuattrocentoSans"/>
                <a:ea typeface="QuattrocentoSans"/>
              </a:rPr>
              <a:t>Kenya Fintech: Mobile Money Economy Hits $300B Scale — EABUSINESSWORLD 2026</a:t>
            </a:r>
            <a:endParaRPr lang="en-US" sz="950" noProof="1"/>
          </a:p>
          <a:p>
            <a:pPr>
              <a:lnSpc>
                <a:spcPct val="135000"/>
              </a:lnSpc>
            </a:pPr>
            <a:r>
              <a:rPr lang="en-US" sz="950" noProof="1">
                <a:solidFill>
                  <a:srgbClr val="7A6A58"/>
                </a:solidFill>
                <a:latin typeface="QuattrocentoSans"/>
                <a:ea typeface="QuattrocentoSans"/>
              </a:rPr>
              <a:t>CA Kenya Q3 2025/26 — Communications Authority of Kenya</a:t>
            </a:r>
            <a:endParaRPr lang="en-US" sz="950" noProof="1"/>
          </a:p>
          <a:p>
            <a:pPr>
              <a:lnSpc>
                <a:spcPct val="135000"/>
              </a:lnSpc>
            </a:pPr>
            <a:r>
              <a:rPr lang="en-US" sz="950" noProof="1">
                <a:solidFill>
                  <a:srgbClr val="7A6A58"/>
                </a:solidFill>
                <a:latin typeface="QuattrocentoSans"/>
                <a:ea typeface="QuattrocentoSans"/>
              </a:rPr>
              <a:t>Safaricom FY2026 audited annual results</a:t>
            </a:r>
            <a:endParaRPr lang="en-US" sz="950" noProof="1"/>
          </a:p>
        </p:txBody>
      </p:sp>
      <p:sp>
        <p:nvSpPr>
          <p:cNvPr id="9" name="c3h"/>
          <p:cNvSpPr txBox="1"/>
          <p:nvPr/>
        </p:nvSpPr>
        <p:spPr>
          <a:xfrm>
            <a:off x="914400" y="3810000"/>
            <a:ext cx="5080000" cy="203200"/>
          </a:xfrm>
          <a:prstGeom prst="rect">
            <a:avLst/>
          </a:prstGeom>
          <a:noFill/>
          <a:ln>
            <a:noFill/>
          </a:ln>
        </p:spPr>
        <p:txBody>
          <a:bodyPr lIns="0" rIns="0" tIns="0" bIns="0" wrap="none" rtlCol="0"/>
          <a:lstStyle/>
          <a:p>
            <a:pPr>
              <a:lnSpc>
                <a:spcPct val="120000"/>
              </a:lnSpc>
            </a:pPr>
            <a:r>
              <a:rPr lang="en-US" sz="1050" noProof="1" b="1" spc="100" kern="0">
                <a:solidFill>
                  <a:srgbClr val="B56E00"/>
                </a:solidFill>
                <a:latin typeface="MiSans"/>
                <a:ea typeface="MiSans"/>
              </a:rPr>
              <a:t>BONDS · CAPITAL MARKETS &amp; TREASURY</a:t>
            </a:r>
            <a:endParaRPr lang="en-US" sz="1050" noProof="1"/>
          </a:p>
        </p:txBody>
      </p:sp>
      <p:sp>
        <p:nvSpPr>
          <p:cNvPr id="10" name="c3"/>
          <p:cNvSpPr txBox="1"/>
          <p:nvPr/>
        </p:nvSpPr>
        <p:spPr>
          <a:xfrm>
            <a:off x="914400" y="4064000"/>
            <a:ext cx="5080000" cy="16510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CBK Banking Sector Report 2026 — savings rates, account volumes</a:t>
            </a:r>
            <a:endParaRPr lang="en-US" sz="950" noProof="1"/>
          </a:p>
          <a:p>
            <a:pPr>
              <a:lnSpc>
                <a:spcPct val="135000"/>
              </a:lnSpc>
            </a:pPr>
            <a:r>
              <a:rPr lang="en-US" sz="950" noProof="1">
                <a:solidFill>
                  <a:srgbClr val="7A6A58"/>
                </a:solidFill>
                <a:latin typeface="QuattrocentoSans"/>
                <a:ea typeface="QuattrocentoSans"/>
              </a:rPr>
              <a:t>CMA Collective Investment Schemes, July 2026 — MMF AUM &amp; yields</a:t>
            </a:r>
            <a:endParaRPr lang="en-US" sz="950" noProof="1"/>
          </a:p>
          <a:p>
            <a:pPr>
              <a:lnSpc>
                <a:spcPct val="135000"/>
              </a:lnSpc>
            </a:pPr>
            <a:r>
              <a:rPr lang="en-US" sz="950" noProof="1">
                <a:solidFill>
                  <a:srgbClr val="7A6A58"/>
                </a:solidFill>
                <a:latin typeface="QuattrocentoSans"/>
                <a:ea typeface="QuattrocentoSans"/>
              </a:rPr>
              <a:t>Families Snap Up Sh434bn Bonds Amid Record Flows — Business Daily</a:t>
            </a:r>
            <a:endParaRPr lang="en-US" sz="950" noProof="1"/>
          </a:p>
          <a:p>
            <a:pPr>
              <a:lnSpc>
                <a:spcPct val="135000"/>
              </a:lnSpc>
            </a:pPr>
            <a:r>
              <a:rPr lang="en-US" sz="950" noProof="1">
                <a:solidFill>
                  <a:srgbClr val="7A6A58"/>
                </a:solidFill>
                <a:latin typeface="QuattrocentoSans"/>
                <a:ea typeface="QuattrocentoSans"/>
              </a:rPr>
              <a:t>Treasury to Sell Sh500 Bonds to Retail Investors — Business Daily</a:t>
            </a:r>
            <a:endParaRPr lang="en-US" sz="950" noProof="1"/>
          </a:p>
          <a:p>
            <a:pPr>
              <a:lnSpc>
                <a:spcPct val="135000"/>
              </a:lnSpc>
            </a:pPr>
            <a:r>
              <a:rPr lang="en-US" sz="950" noProof="1">
                <a:solidFill>
                  <a:srgbClr val="7A6A58"/>
                </a:solidFill>
                <a:latin typeface="QuattrocentoSans"/>
                <a:ea typeface="QuattrocentoSans"/>
              </a:rPr>
              <a:t>CBK Treasury Bond Prospectus, August 2025</a:t>
            </a:r>
            <a:endParaRPr lang="en-US" sz="950" noProof="1"/>
          </a:p>
          <a:p>
            <a:pPr>
              <a:lnSpc>
                <a:spcPct val="135000"/>
              </a:lnSpc>
            </a:pPr>
            <a:r>
              <a:rPr lang="en-US" sz="950" noProof="1">
                <a:solidFill>
                  <a:srgbClr val="7A6A58"/>
                </a:solidFill>
                <a:latin typeface="QuattrocentoSans"/>
                <a:ea typeface="QuattrocentoSans"/>
              </a:rPr>
              <a:t>Clearstream Opens Kenya Market Link — Clearstream / Deutsche Börse, 25 June 2026</a:t>
            </a:r>
            <a:endParaRPr lang="en-US" sz="950" noProof="1"/>
          </a:p>
        </p:txBody>
      </p:sp>
      <p:sp>
        <p:nvSpPr>
          <p:cNvPr id="11" name="c4h"/>
          <p:cNvSpPr txBox="1"/>
          <p:nvPr/>
        </p:nvSpPr>
        <p:spPr>
          <a:xfrm>
            <a:off x="6350000" y="3810000"/>
            <a:ext cx="4927600" cy="203200"/>
          </a:xfrm>
          <a:prstGeom prst="rect">
            <a:avLst/>
          </a:prstGeom>
          <a:noFill/>
          <a:ln>
            <a:noFill/>
          </a:ln>
        </p:spPr>
        <p:txBody>
          <a:bodyPr lIns="0" rIns="0" tIns="0" bIns="0" wrap="none" rtlCol="0"/>
          <a:lstStyle/>
          <a:p>
            <a:pPr>
              <a:lnSpc>
                <a:spcPct val="120000"/>
              </a:lnSpc>
            </a:pPr>
            <a:r>
              <a:rPr lang="en-US" sz="1050" noProof="1" b="1" spc="100" kern="0">
                <a:solidFill>
                  <a:srgbClr val="B56E00"/>
                </a:solidFill>
                <a:latin typeface="MiSans"/>
                <a:ea typeface="MiSans"/>
              </a:rPr>
              <a:t>PENSIONS · CREDIT &amp; INDUSTRY</a:t>
            </a:r>
            <a:endParaRPr lang="en-US" sz="1050" noProof="1"/>
          </a:p>
        </p:txBody>
      </p:sp>
      <p:sp>
        <p:nvSpPr>
          <p:cNvPr id="12" name="c4"/>
          <p:cNvSpPr txBox="1"/>
          <p:nvPr/>
        </p:nvSpPr>
        <p:spPr>
          <a:xfrm>
            <a:off x="6350000" y="4064000"/>
            <a:ext cx="4927600" cy="16510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RBA Industry Brief Dec 2025 — pension assets at Ksh 2.81T</a:t>
            </a:r>
            <a:endParaRPr lang="en-US" sz="950" noProof="1"/>
          </a:p>
          <a:p>
            <a:pPr>
              <a:lnSpc>
                <a:spcPct val="135000"/>
              </a:lnSpc>
            </a:pPr>
            <a:r>
              <a:rPr lang="en-US" sz="950" noProof="1">
                <a:solidFill>
                  <a:srgbClr val="7A6A58"/>
                </a:solidFill>
                <a:latin typeface="QuattrocentoSans"/>
                <a:ea typeface="QuattrocentoSans"/>
              </a:rPr>
              <a:t>Securing Tomorrow: Kenya's Retirement Benefits Sector — RBA</a:t>
            </a:r>
            <a:endParaRPr lang="en-US" sz="950" noProof="1"/>
          </a:p>
          <a:p>
            <a:pPr>
              <a:lnSpc>
                <a:spcPct val="135000"/>
              </a:lnSpc>
            </a:pPr>
            <a:r>
              <a:rPr lang="en-US" sz="950" noProof="1">
                <a:solidFill>
                  <a:srgbClr val="7A6A58"/>
                </a:solidFill>
                <a:latin typeface="QuattrocentoSans"/>
                <a:ea typeface="QuattrocentoSans"/>
              </a:rPr>
              <a:t>Promoting Pension Scheme Acquisition among Informal Workers — KIPPRA 2025</a:t>
            </a:r>
            <a:endParaRPr lang="en-US" sz="950" noProof="1"/>
          </a:p>
          <a:p>
            <a:pPr>
              <a:lnSpc>
                <a:spcPct val="135000"/>
              </a:lnSpc>
            </a:pPr>
            <a:r>
              <a:rPr lang="en-US" sz="950" noProof="1">
                <a:solidFill>
                  <a:srgbClr val="7A6A58"/>
                </a:solidFill>
                <a:latin typeface="QuattrocentoSans"/>
                <a:ea typeface="QuattrocentoSans"/>
              </a:rPr>
              <a:t>NCBA Fuliza Key Facts Document, January 2025</a:t>
            </a:r>
            <a:endParaRPr lang="en-US" sz="950" noProof="1"/>
          </a:p>
          <a:p>
            <a:pPr>
              <a:lnSpc>
                <a:spcPct val="135000"/>
              </a:lnSpc>
            </a:pPr>
            <a:r>
              <a:rPr lang="en-US" sz="950" noProof="1">
                <a:solidFill>
                  <a:srgbClr val="7A6A58"/>
                </a:solidFill>
                <a:latin typeface="QuattrocentoSans"/>
                <a:ea typeface="QuattrocentoSans"/>
              </a:rPr>
              <a:t>Best Money Market Fund Rates in Kenya, July 2026 — Step By Step Insurance / Serrari Group</a:t>
            </a:r>
            <a:endParaRPr lang="en-US" sz="950" noProof="1"/>
          </a:p>
          <a:p>
            <a:pPr>
              <a:lnSpc>
                <a:spcPct val="135000"/>
              </a:lnSpc>
            </a:pPr>
            <a:r>
              <a:rPr lang="en-US" sz="950" noProof="1">
                <a:solidFill>
                  <a:srgbClr val="7A6A58"/>
                </a:solidFill>
                <a:latin typeface="QuattrocentoSans"/>
                <a:ea typeface="QuattrocentoSans"/>
              </a:rPr>
              <a:t>2026 Kenya Fintech Industry Risk Report — Agusto Research</a:t>
            </a:r>
            <a:endParaRPr lang="en-US" sz="950" noProof="1"/>
          </a:p>
        </p:txBody>
      </p:sp>
      <p:sp>
        <p:nvSpPr>
          <p:cNvPr id="13" name="closing"/>
          <p:cNvSpPr txBox="1"/>
          <p:nvPr/>
        </p:nvSpPr>
        <p:spPr>
          <a:xfrm>
            <a:off x="914400" y="5969000"/>
            <a:ext cx="10363200" cy="381000"/>
          </a:xfrm>
          <a:prstGeom prst="rect">
            <a:avLst/>
          </a:prstGeom>
          <a:noFill/>
          <a:ln>
            <a:noFill/>
          </a:ln>
        </p:spPr>
        <p:txBody>
          <a:bodyPr lIns="0" rIns="0" tIns="0" bIns="0" wrap="square" rtlCol="0"/>
          <a:lstStyle/>
          <a:p>
            <a:pPr>
              <a:lnSpc>
                <a:spcPct val="140000"/>
              </a:lnSpc>
            </a:pPr>
            <a:r>
              <a:rPr lang="en-US" sz="1000" noProof="1" i="1">
                <a:solidFill>
                  <a:srgbClr val="7A6A58"/>
                </a:solidFill>
                <a:latin typeface="MiSans"/>
                <a:ea typeface="MiSans"/>
              </a:rPr>
              <a:t>Rates and yields are refreshed every weekday from official CBK sources — no stale data, no editorial interpolation. What users see is what the market shows.</a:t>
            </a:r>
            <a:endParaRPr lang="en-US" sz="1000" noProof="1"/>
          </a:p>
        </p:txBody>
      </p:sp>
      <p:sp>
        <p:nvSpPr>
          <p:cNvPr id="14"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20</a:t>
            </a:r>
            <a:endParaRPr lang="en-US" sz="800" noProof="1"/>
          </a:p>
        </p:txBody>
      </p:sp>
    </p:spTree>
  </p:cSld>
  <p:clrMapOvr>
    <a:masterClrMapping/>
  </p:clrMapOvr>
</p:sld>
</file>

<file path=ppt/slides/slide3.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080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THE STRUCTURAL GAP</a:t>
            </a:r>
            <a:endParaRPr lang="en-US" sz="1000" noProof="1"/>
          </a:p>
        </p:txBody>
      </p:sp>
      <p:sp>
        <p:nvSpPr>
          <p:cNvPr id="3" name="title"/>
          <p:cNvSpPr txBox="1"/>
          <p:nvPr/>
        </p:nvSpPr>
        <p:spPr>
          <a:xfrm>
            <a:off x="914400" y="787400"/>
            <a:ext cx="99060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Kenya built the rails. Now it needs the map.</a:t>
            </a:r>
            <a:endParaRPr lang="en-US" sz="3100" noProof="1"/>
          </a:p>
        </p:txBody>
      </p:sp>
      <p:sp>
        <p:nvSpPr>
          <p:cNvPr id="4" name="sub"/>
          <p:cNvSpPr txBox="1"/>
          <p:nvPr/>
        </p:nvSpPr>
        <p:spPr>
          <a:xfrm>
            <a:off x="914400" y="1371600"/>
            <a:ext cx="8890000" cy="4318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challenge — and the opportunity — is not access. It is what happens after access is granted.</a:t>
            </a:r>
            <a:endParaRPr lang="en-US" sz="1250" noProof="1"/>
          </a:p>
        </p:txBody>
      </p:sp>
      <p:graphicFrame>
        <p:nvGraphicFramePr>
          <p:cNvPr id="5" name="chart"/>
          <p:cNvGraphicFramePr/>
          <p:nvPr/>
        </p:nvGraphicFramePr>
        <p:xfrm>
          <a:off x="914400" y="2032000"/>
          <a:ext cx="5461000" cy="3810000"/>
        </p:xfrm>
        <a:graphic>
          <a:graphicData uri="http://schemas.openxmlformats.org/drawingml/2006/chart">
            <c:chart r:id="rId2"/>
          </a:graphicData>
        </a:graphic>
      </p:graphicFrame>
      <p:sp>
        <p:nvSpPr>
          <p:cNvPr id="6" name="chart-note"/>
          <p:cNvSpPr txBox="1"/>
          <p:nvPr/>
        </p:nvSpPr>
        <p:spPr>
          <a:xfrm>
            <a:off x="914400" y="5918200"/>
            <a:ext cx="5461000" cy="355600"/>
          </a:xfrm>
          <a:prstGeom prst="rect">
            <a:avLst/>
          </a:prstGeom>
          <a:noFill/>
          <a:ln>
            <a:noFill/>
          </a:ln>
        </p:spPr>
        <p:txBody>
          <a:bodyPr lIns="0" rIns="0" tIns="0" bIns="0" wrap="square" rtlCol="0"/>
          <a:lstStyle/>
          <a:p>
            <a:pPr>
              <a:lnSpc>
                <a:spcPct val="140000"/>
              </a:lnSpc>
            </a:pPr>
            <a:r>
              <a:rPr lang="en-US" sz="800" noProof="1">
                <a:solidFill>
                  <a:srgbClr val="A89580"/>
                </a:solidFill>
                <a:latin typeface="QuattrocentoSans"/>
                <a:ea typeface="QuattrocentoSans"/>
              </a:rPr>
              <a:t>% of Kenyan adults. Access is near-universal — literacy and investing ability are critically low. Source: FinAccess 2024.</a:t>
            </a:r>
            <a:endParaRPr lang="en-US" sz="800" noProof="1"/>
          </a:p>
        </p:txBody>
      </p:sp>
      <p:sp>
        <p:nvSpPr>
          <p:cNvPr id="7" name="n1"/>
          <p:cNvSpPr txBox="1"/>
          <p:nvPr/>
        </p:nvSpPr>
        <p:spPr>
          <a:xfrm>
            <a:off x="7112000" y="2032000"/>
            <a:ext cx="4165600" cy="1066800"/>
          </a:xfrm>
          <a:prstGeom prst="rect">
            <a:avLst/>
          </a:prstGeom>
          <a:noFill/>
          <a:ln>
            <a:noFill/>
          </a:ln>
        </p:spPr>
        <p:txBody>
          <a:bodyPr lIns="0" rIns="0" tIns="0" bIns="0" wrap="square" rtlCol="0"/>
          <a:lstStyle/>
          <a:p>
            <a:pPr>
              <a:lnSpc>
                <a:spcPct val="120000"/>
              </a:lnSpc>
            </a:pPr>
            <a:r>
              <a:rPr lang="en-US" sz="3000" noProof="1">
                <a:solidFill>
                  <a:srgbClr val="14213D"/>
                </a:solidFill>
                <a:latin typeface="Oranienbaum"/>
                <a:ea typeface="Oranienbaum"/>
              </a:rPr>
              <a:t>53.4M</a:t>
            </a:r>
            <a:r>
              <a:rPr lang="en-US" sz="1000" noProof="1">
                <a:solidFill>
                  <a:srgbClr val="B56E00"/>
                </a:solidFill>
                <a:latin typeface="MiSans"/>
                <a:ea typeface="MiSans"/>
              </a:rPr>
              <a:t>  mobile money accounts</a:t>
            </a:r>
            <a:endParaRPr lang="en-US" sz="1600" noProof="1"/>
          </a:p>
          <a:p>
            <a:pPr>
              <a:lnSpc>
                <a:spcPct val="120000"/>
              </a:lnSpc>
              <a:spcBef>
                <a:spcPts val="400"/>
              </a:spcBef>
            </a:pPr>
            <a:r>
              <a:rPr lang="en-US" sz="950" noProof="1">
                <a:solidFill>
                  <a:srgbClr val="7A6A58"/>
                </a:solidFill>
                <a:latin typeface="MiSans"/>
                <a:ea typeface="MiSans"/>
              </a:rPr>
              <a:t>M-Pesa holds 89.1% share, processing Ksh 41.68T in FY2026. The rails are world-class. (CA Kenya Q3 2025/26; Safaricom)</a:t>
            </a:r>
            <a:endParaRPr lang="en-US" sz="1600" noProof="1"/>
          </a:p>
        </p:txBody>
      </p:sp>
      <p:sp>
        <p:nvSpPr>
          <p:cNvPr id="8" name="r1"/>
          <p:cNvSpPr/>
          <p:nvPr/>
        </p:nvSpPr>
        <p:spPr>
          <a:xfrm>
            <a:off x="7112000" y="3225800"/>
            <a:ext cx="4165600" cy="12700"/>
          </a:xfrm>
          <a:prstGeom prst="rect">
            <a:avLst/>
          </a:prstGeom>
          <a:solidFill>
            <a:srgbClr val="DCD2BE"/>
          </a:solidFill>
          <a:ln>
            <a:noFill/>
          </a:ln>
        </p:spPr>
      </p:sp>
      <p:sp>
        <p:nvSpPr>
          <p:cNvPr id="9" name="n2"/>
          <p:cNvSpPr txBox="1"/>
          <p:nvPr/>
        </p:nvSpPr>
        <p:spPr>
          <a:xfrm>
            <a:off x="7112000" y="3378200"/>
            <a:ext cx="4165600" cy="1066800"/>
          </a:xfrm>
          <a:prstGeom prst="rect">
            <a:avLst/>
          </a:prstGeom>
          <a:noFill/>
          <a:ln>
            <a:noFill/>
          </a:ln>
        </p:spPr>
        <p:txBody>
          <a:bodyPr lIns="0" rIns="0" tIns="0" bIns="0" wrap="square" rtlCol="0"/>
          <a:lstStyle/>
          <a:p>
            <a:pPr>
              <a:lnSpc>
                <a:spcPct val="120000"/>
              </a:lnSpc>
            </a:pPr>
            <a:r>
              <a:rPr lang="en-US" sz="3000" noProof="1">
                <a:solidFill>
                  <a:srgbClr val="C15F3C"/>
                </a:solidFill>
                <a:latin typeface="Oranienbaum"/>
                <a:ea typeface="Oranienbaum"/>
              </a:rPr>
              <a:t>42.1%</a:t>
            </a:r>
            <a:r>
              <a:rPr lang="en-US" sz="1000" noProof="1">
                <a:solidFill>
                  <a:srgbClr val="B56E00"/>
                </a:solidFill>
                <a:latin typeface="MiSans"/>
                <a:ea typeface="MiSans"/>
              </a:rPr>
              <a:t>  highly financially literate — the rest, 57.9%, are not</a:t>
            </a:r>
            <a:endParaRPr lang="en-US" sz="1600" noProof="1"/>
          </a:p>
          <a:p>
            <a:pPr>
              <a:lnSpc>
                <a:spcPct val="120000"/>
              </a:lnSpc>
              <a:spcBef>
                <a:spcPts val="400"/>
              </a:spcBef>
            </a:pPr>
            <a:r>
              <a:rPr lang="en-US" sz="950" noProof="1">
                <a:solidFill>
                  <a:srgbClr val="7A6A58"/>
                </a:solidFill>
                <a:latin typeface="MiSans"/>
                <a:ea typeface="MiSans"/>
              </a:rPr>
              <a:t>Most Kenyans making consequential money decisions lack high literacy in inflation, compound interest and risk. (FinAccess 2024)</a:t>
            </a:r>
            <a:endParaRPr lang="en-US" sz="1600" noProof="1"/>
          </a:p>
        </p:txBody>
      </p:sp>
      <p:sp>
        <p:nvSpPr>
          <p:cNvPr id="10" name="r2"/>
          <p:cNvSpPr/>
          <p:nvPr/>
        </p:nvSpPr>
        <p:spPr>
          <a:xfrm>
            <a:off x="7112000" y="4572000"/>
            <a:ext cx="4165600" cy="12700"/>
          </a:xfrm>
          <a:prstGeom prst="rect">
            <a:avLst/>
          </a:prstGeom>
          <a:solidFill>
            <a:srgbClr val="DCD2BE"/>
          </a:solidFill>
          <a:ln>
            <a:noFill/>
          </a:ln>
        </p:spPr>
      </p:sp>
      <p:sp>
        <p:nvSpPr>
          <p:cNvPr id="11" name="n3"/>
          <p:cNvSpPr txBox="1"/>
          <p:nvPr/>
        </p:nvSpPr>
        <p:spPr>
          <a:xfrm>
            <a:off x="7112000" y="4724400"/>
            <a:ext cx="4165600" cy="1143000"/>
          </a:xfrm>
          <a:prstGeom prst="rect">
            <a:avLst/>
          </a:prstGeom>
          <a:noFill/>
          <a:ln>
            <a:noFill/>
          </a:ln>
        </p:spPr>
        <p:txBody>
          <a:bodyPr lIns="0" rIns="0" tIns="0" bIns="0" wrap="square" rtlCol="0"/>
          <a:lstStyle/>
          <a:p>
            <a:pPr>
              <a:lnSpc>
                <a:spcPct val="120000"/>
              </a:lnSpc>
            </a:pPr>
            <a:r>
              <a:rPr lang="en-US" sz="3000" noProof="1">
                <a:solidFill>
                  <a:srgbClr val="C15F3C"/>
                </a:solidFill>
                <a:latin typeface="Oranienbaum"/>
                <a:ea typeface="Oranienbaum"/>
              </a:rPr>
              <a:t>17.1%</a:t>
            </a:r>
            <a:r>
              <a:rPr lang="en-US" sz="1000" noProof="1">
                <a:solidFill>
                  <a:srgbClr val="B56E00"/>
                </a:solidFill>
                <a:latin typeface="MiSans"/>
                <a:ea typeface="MiSans"/>
              </a:rPr>
              <a:t>  able to invest — down from 39.5%</a:t>
            </a:r>
            <a:endParaRPr lang="en-US" sz="1600" noProof="1"/>
          </a:p>
          <a:p>
            <a:pPr>
              <a:lnSpc>
                <a:spcPct val="120000"/>
              </a:lnSpc>
              <a:spcBef>
                <a:spcPts val="400"/>
              </a:spcBef>
            </a:pPr>
            <a:r>
              <a:rPr lang="en-US" sz="950" noProof="1">
                <a:solidFill>
                  <a:srgbClr val="7A6A58"/>
                </a:solidFill>
                <a:latin typeface="MiSans"/>
                <a:ea typeface="MiSans"/>
              </a:rPr>
              <a:t>A collapse in investing ability even as digital access grew by double digits. This is the gap. (FinAccess 2024)</a:t>
            </a:r>
            <a:endParaRPr lang="en-US" sz="1600" noProof="1"/>
          </a:p>
        </p:txBody>
      </p:sp>
      <p:sp>
        <p:nvSpPr>
          <p:cNvPr id="12" name="closing"/>
          <p:cNvSpPr txBox="1"/>
          <p:nvPr/>
        </p:nvSpPr>
        <p:spPr>
          <a:xfrm>
            <a:off x="7112000" y="5918200"/>
            <a:ext cx="4165600" cy="381000"/>
          </a:xfrm>
          <a:prstGeom prst="rect">
            <a:avLst/>
          </a:prstGeom>
          <a:noFill/>
          <a:ln>
            <a:noFill/>
          </a:ln>
        </p:spPr>
        <p:txBody>
          <a:bodyPr lIns="0" rIns="0" tIns="0" bIns="0" wrap="square" rtlCol="0"/>
          <a:lstStyle/>
          <a:p>
            <a:pPr>
              <a:lnSpc>
                <a:spcPct val="135000"/>
              </a:lnSpc>
            </a:pPr>
            <a:r>
              <a:rPr lang="en-US" sz="1000" noProof="1" i="1">
                <a:solidFill>
                  <a:srgbClr val="14213D"/>
                </a:solidFill>
                <a:latin typeface="MiSans"/>
                <a:ea typeface="MiSans"/>
              </a:rPr>
              <a:t>Not individual failure — a structural gap with a structural solution: the planning intelligence layer.</a:t>
            </a:r>
            <a:endParaRPr lang="en-US" sz="1000" noProof="1"/>
          </a:p>
        </p:txBody>
      </p:sp>
      <p:sp>
        <p:nvSpPr>
          <p:cNvPr id="13"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03</a:t>
            </a:r>
            <a:endParaRPr lang="en-US" sz="800" noProof="1"/>
          </a:p>
        </p:txBody>
      </p:sp>
    </p:spTree>
  </p:cSld>
  <p:clrMapOvr>
    <a:masterClrMapping/>
  </p:clrMapOvr>
</p:sld>
</file>

<file path=ppt/slides/slide4.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080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THE MISALLOCATION</a:t>
            </a:r>
            <a:endParaRPr lang="en-US" sz="1000" noProof="1"/>
          </a:p>
        </p:txBody>
      </p:sp>
      <p:sp>
        <p:nvSpPr>
          <p:cNvPr id="3" name="title"/>
          <p:cNvSpPr txBox="1"/>
          <p:nvPr/>
        </p:nvSpPr>
        <p:spPr>
          <a:xfrm>
            <a:off x="914400" y="787400"/>
            <a:ext cx="101600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Ksh 4.6 trillion waiting to work harder</a:t>
            </a:r>
            <a:endParaRPr lang="en-US" sz="3100" noProof="1"/>
          </a:p>
        </p:txBody>
      </p:sp>
      <p:sp>
        <p:nvSpPr>
          <p:cNvPr id="4" name="sub"/>
          <p:cNvSpPr txBox="1"/>
          <p:nvPr/>
        </p:nvSpPr>
        <p:spPr>
          <a:xfrm>
            <a:off x="914400" y="1371600"/>
            <a:ext cx="9144000" cy="4318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most consequential financial decision most Kenyans never consciously make is where they keep their savings. The difference between vehicles is not marginal — it is transformational.</a:t>
            </a:r>
            <a:endParaRPr lang="en-US" sz="1250" noProof="1"/>
          </a:p>
        </p:txBody>
      </p:sp>
      <p:sp>
        <p:nvSpPr>
          <p:cNvPr id="5" name="left-head"/>
          <p:cNvSpPr txBox="1"/>
          <p:nvPr/>
        </p:nvSpPr>
        <p:spPr>
          <a:xfrm>
            <a:off x="914400" y="2006600"/>
            <a:ext cx="5334000" cy="254000"/>
          </a:xfrm>
          <a:prstGeom prst="rect">
            <a:avLst/>
          </a:prstGeom>
          <a:noFill/>
          <a:ln>
            <a:noFill/>
          </a:ln>
        </p:spPr>
        <p:txBody>
          <a:bodyPr lIns="0" rIns="0" tIns="0" bIns="0" wrap="none" rtlCol="0"/>
          <a:lstStyle/>
          <a:p>
            <a:pPr>
              <a:lnSpc>
                <a:spcPct val="120000"/>
              </a:lnSpc>
            </a:pPr>
            <a:r>
              <a:rPr lang="en-US" sz="1300" noProof="1">
                <a:solidFill>
                  <a:srgbClr val="14213D"/>
                </a:solidFill>
                <a:latin typeface="Oranienbaum"/>
                <a:ea typeface="Oranienbaum"/>
              </a:rPr>
              <a:t>The silent loss, in shillings</a:t>
            </a:r>
            <a:endParaRPr lang="en-US" sz="1300" noProof="1"/>
          </a:p>
        </p:txBody>
      </p:sp>
      <p:graphicFrame>
        <p:nvGraphicFramePr>
          <p:cNvPr id="6" name="chart"/>
          <p:cNvGraphicFramePr/>
          <p:nvPr/>
        </p:nvGraphicFramePr>
        <p:xfrm>
          <a:off x="914400" y="2362200"/>
          <a:ext cx="5334000" cy="2794000"/>
        </p:xfrm>
        <a:graphic>
          <a:graphicData uri="http://schemas.openxmlformats.org/drawingml/2006/chart">
            <c:chart r:id="rId2"/>
          </a:graphicData>
        </a:graphic>
      </p:graphicFrame>
      <p:sp>
        <p:nvSpPr>
          <p:cNvPr id="7" name="left-note"/>
          <p:cNvSpPr txBox="1"/>
          <p:nvPr/>
        </p:nvSpPr>
        <p:spPr>
          <a:xfrm>
            <a:off x="914400" y="5232400"/>
            <a:ext cx="5334000" cy="762000"/>
          </a:xfrm>
          <a:prstGeom prst="rect">
            <a:avLst/>
          </a:prstGeom>
          <a:noFill/>
          <a:ln>
            <a:noFill/>
          </a:ln>
        </p:spPr>
        <p:txBody>
          <a:bodyPr lIns="0" rIns="0" tIns="0" bIns="0" wrap="square" rtlCol="0"/>
          <a:lstStyle/>
          <a:p>
            <a:pPr>
              <a:lnSpc>
                <a:spcPct val="145000"/>
              </a:lnSpc>
            </a:pPr>
            <a:r>
              <a:rPr lang="en-US" sz="1050" noProof="1">
                <a:solidFill>
                  <a:srgbClr val="3A2E26"/>
                </a:solidFill>
                <a:latin typeface="QuattrocentoSans"/>
                <a:ea typeface="QuattrocentoSans"/>
              </a:rPr>
              <a:t>Every shilling in a standard account loses real purchasing power daily. On Ksh 100,000 over 5 years, the gap between a bank account and a money market fund exceeds </a:t>
            </a:r>
            <a:r>
              <a:rPr lang="en-US" sz="1050" noProof="1" b="1">
                <a:solidFill>
                  <a:srgbClr val="3A2E26"/>
                </a:solidFill>
                <a:latin typeface="QuattrocentoSans"/>
                <a:ea typeface="QuattrocentoSans"/>
              </a:rPr>
              <a:t>Ksh 50,000</a:t>
            </a:r>
            <a:r>
              <a:rPr lang="en-US" sz="1050" noProof="1">
                <a:solidFill>
                  <a:srgbClr val="3A2E26"/>
                </a:solidFill>
                <a:latin typeface="QuattrocentoSans"/>
                <a:ea typeface="QuattrocentoSans"/>
              </a:rPr>
              <a:t> — from vehicle choice alone, not savings discipline.</a:t>
            </a:r>
            <a:endParaRPr lang="en-US" sz="1050" noProof="1"/>
          </a:p>
        </p:txBody>
      </p:sp>
      <p:sp>
        <p:nvSpPr>
          <p:cNvPr id="8" name="v-div"/>
          <p:cNvSpPr/>
          <p:nvPr/>
        </p:nvSpPr>
        <p:spPr>
          <a:xfrm>
            <a:off x="6654800" y="2032000"/>
            <a:ext cx="12700" cy="4064000"/>
          </a:xfrm>
          <a:prstGeom prst="rect">
            <a:avLst/>
          </a:prstGeom>
          <a:solidFill>
            <a:srgbClr val="DCD2BE"/>
          </a:solidFill>
          <a:ln>
            <a:noFill/>
          </a:ln>
        </p:spPr>
      </p:sp>
      <p:sp>
        <p:nvSpPr>
          <p:cNvPr id="9" name="right-head"/>
          <p:cNvSpPr txBox="1"/>
          <p:nvPr/>
        </p:nvSpPr>
        <p:spPr>
          <a:xfrm>
            <a:off x="7061200" y="2006600"/>
            <a:ext cx="4318000" cy="254000"/>
          </a:xfrm>
          <a:prstGeom prst="rect">
            <a:avLst/>
          </a:prstGeom>
          <a:noFill/>
          <a:ln>
            <a:noFill/>
          </a:ln>
        </p:spPr>
        <p:txBody>
          <a:bodyPr lIns="0" rIns="0" tIns="0" bIns="0" wrap="none" rtlCol="0"/>
          <a:lstStyle/>
          <a:p>
            <a:pPr>
              <a:lnSpc>
                <a:spcPct val="120000"/>
              </a:lnSpc>
            </a:pPr>
            <a:r>
              <a:rPr lang="en-US" sz="1300" noProof="1">
                <a:solidFill>
                  <a:srgbClr val="14213D"/>
                </a:solidFill>
                <a:latin typeface="Oranienbaum"/>
                <a:ea typeface="Oranienbaum"/>
              </a:rPr>
              <a:t>Same shillings, radically different cost</a:t>
            </a:r>
            <a:endParaRPr lang="en-US" sz="1300" noProof="1"/>
          </a:p>
        </p:txBody>
      </p:sp>
      <p:sp>
        <p:nvSpPr>
          <p:cNvPr id="10" name="cmp1"/>
          <p:cNvSpPr txBox="1"/>
          <p:nvPr/>
        </p:nvSpPr>
        <p:spPr>
          <a:xfrm>
            <a:off x="7061200" y="2413000"/>
            <a:ext cx="4318000" cy="965200"/>
          </a:xfrm>
          <a:prstGeom prst="rect">
            <a:avLst/>
          </a:prstGeom>
          <a:noFill/>
          <a:ln>
            <a:noFill/>
          </a:ln>
        </p:spPr>
        <p:txBody>
          <a:bodyPr lIns="0" rIns="0" tIns="0" bIns="0" wrap="square" rtlCol="0"/>
          <a:lstStyle/>
          <a:p>
            <a:pPr>
              <a:lnSpc>
                <a:spcPct val="125000"/>
              </a:lnSpc>
            </a:pPr>
            <a:r>
              <a:rPr lang="en-US" sz="2400" noProof="1">
                <a:solidFill>
                  <a:srgbClr val="C15F3C"/>
                </a:solidFill>
                <a:latin typeface="Oranienbaum"/>
                <a:ea typeface="Oranienbaum"/>
              </a:rPr>
              <a:t>~395% APR</a:t>
            </a:r>
            <a:r>
              <a:rPr lang="en-US" sz="1000" noProof="1">
                <a:solidFill>
                  <a:srgbClr val="7A6A58"/>
                </a:solidFill>
                <a:latin typeface="MiSans"/>
                <a:ea typeface="MiSans"/>
              </a:rPr>
              <a:t>  Fuliza (1.083% daily fee)</a:t>
            </a:r>
            <a:endParaRPr lang="en-US" sz="1600" noProof="1"/>
          </a:p>
          <a:p>
            <a:pPr>
              <a:lnSpc>
                <a:spcPct val="125000"/>
              </a:lnSpc>
              <a:spcBef>
                <a:spcPts val="300"/>
              </a:spcBef>
            </a:pPr>
            <a:r>
              <a:rPr lang="en-US" sz="950" noProof="1">
                <a:solidFill>
                  <a:srgbClr val="7A6A58"/>
                </a:solidFill>
                <a:latin typeface="MiSans"/>
                <a:ea typeface="MiSans"/>
              </a:rPr>
              <a:t>17.7M Kenyans borrowed Ksh 1.47T via Fuliza in FY2026 — mostly for food, rent and school fees. Average ticket: Ksh 218.</a:t>
            </a:r>
            <a:endParaRPr lang="en-US" sz="1600" noProof="1"/>
          </a:p>
        </p:txBody>
      </p:sp>
      <p:sp>
        <p:nvSpPr>
          <p:cNvPr id="11" name="cmp-rule"/>
          <p:cNvSpPr/>
          <p:nvPr/>
        </p:nvSpPr>
        <p:spPr>
          <a:xfrm>
            <a:off x="7061200" y="3505200"/>
            <a:ext cx="4318000" cy="12700"/>
          </a:xfrm>
          <a:prstGeom prst="rect">
            <a:avLst/>
          </a:prstGeom>
          <a:solidFill>
            <a:srgbClr val="DCD2BE"/>
          </a:solidFill>
          <a:ln>
            <a:noFill/>
          </a:ln>
        </p:spPr>
      </p:sp>
      <p:sp>
        <p:nvSpPr>
          <p:cNvPr id="12" name="cmp2"/>
          <p:cNvSpPr txBox="1"/>
          <p:nvPr/>
        </p:nvSpPr>
        <p:spPr>
          <a:xfrm>
            <a:off x="7061200" y="3657600"/>
            <a:ext cx="4318000" cy="889000"/>
          </a:xfrm>
          <a:prstGeom prst="rect">
            <a:avLst/>
          </a:prstGeom>
          <a:noFill/>
          <a:ln>
            <a:noFill/>
          </a:ln>
        </p:spPr>
        <p:txBody>
          <a:bodyPr lIns="0" rIns="0" tIns="0" bIns="0" wrap="square" rtlCol="0"/>
          <a:lstStyle/>
          <a:p>
            <a:pPr>
              <a:lnSpc>
                <a:spcPct val="125000"/>
              </a:lnSpc>
            </a:pPr>
            <a:r>
              <a:rPr lang="en-US" sz="2400" noProof="1">
                <a:solidFill>
                  <a:srgbClr val="2E5E3F"/>
                </a:solidFill>
                <a:latin typeface="Oranienbaum"/>
                <a:ea typeface="Oranienbaum"/>
              </a:rPr>
              <a:t>8% p.a.</a:t>
            </a:r>
            <a:r>
              <a:rPr lang="en-US" sz="1000" noProof="1">
                <a:solidFill>
                  <a:srgbClr val="7A6A58"/>
                </a:solidFill>
                <a:latin typeface="MiSans"/>
                <a:ea typeface="MiSans"/>
              </a:rPr>
              <a:t>  Hustler Fund — same shillings</a:t>
            </a:r>
            <a:endParaRPr lang="en-US" sz="1600" noProof="1"/>
          </a:p>
          <a:p>
            <a:pPr>
              <a:lnSpc>
                <a:spcPct val="125000"/>
              </a:lnSpc>
              <a:spcBef>
                <a:spcPts val="300"/>
              </a:spcBef>
            </a:pPr>
            <a:r>
              <a:rPr lang="en-US" sz="950" noProof="1">
                <a:solidFill>
                  <a:srgbClr val="7A6A58"/>
                </a:solidFill>
                <a:latin typeface="MiSans"/>
                <a:ea typeface="MiSans"/>
              </a:rPr>
              <a:t>The difference is not access — it is awareness. This is a planning gap, not a cash-flow accident.</a:t>
            </a:r>
            <a:endParaRPr lang="en-US" sz="1600" noProof="1"/>
          </a:p>
        </p:txBody>
      </p:sp>
      <p:sp>
        <p:nvSpPr>
          <p:cNvPr id="13" name="cmp-rule2"/>
          <p:cNvSpPr/>
          <p:nvPr/>
        </p:nvSpPr>
        <p:spPr>
          <a:xfrm>
            <a:off x="7061200" y="4673600"/>
            <a:ext cx="4318000" cy="12700"/>
          </a:xfrm>
          <a:prstGeom prst="rect">
            <a:avLst/>
          </a:prstGeom>
          <a:solidFill>
            <a:srgbClr val="DCD2BE"/>
          </a:solidFill>
          <a:ln>
            <a:noFill/>
          </a:ln>
        </p:spPr>
      </p:sp>
      <p:sp>
        <p:nvSpPr>
          <p:cNvPr id="14" name="momentum"/>
          <p:cNvSpPr txBox="1"/>
          <p:nvPr/>
        </p:nvSpPr>
        <p:spPr>
          <a:xfrm>
            <a:off x="7061200" y="4826000"/>
            <a:ext cx="4318000" cy="1168400"/>
          </a:xfrm>
          <a:prstGeom prst="rect">
            <a:avLst/>
          </a:prstGeom>
          <a:noFill/>
          <a:ln>
            <a:noFill/>
          </a:ln>
        </p:spPr>
        <p:txBody>
          <a:bodyPr lIns="0" rIns="0" tIns="0" bIns="0" wrap="square" rtlCol="0"/>
          <a:lstStyle/>
          <a:p>
            <a:pPr>
              <a:lnSpc>
                <a:spcPct val="130000"/>
              </a:lnSpc>
            </a:pPr>
            <a:r>
              <a:rPr lang="en-US" sz="2400" noProof="1">
                <a:solidFill>
                  <a:srgbClr val="14213D"/>
                </a:solidFill>
                <a:latin typeface="Oranienbaum"/>
                <a:ea typeface="Oranienbaum"/>
              </a:rPr>
              <a:t>Ksh 434.5B</a:t>
            </a:r>
            <a:r>
              <a:rPr lang="en-US" sz="1000" noProof="1">
                <a:solidFill>
                  <a:srgbClr val="7A6A58"/>
                </a:solidFill>
                <a:latin typeface="MiSans"/>
                <a:ea typeface="MiSans"/>
              </a:rPr>
              <a:t>  in bonds held by families</a:t>
            </a:r>
            <a:endParaRPr lang="en-US" sz="1600" noProof="1"/>
          </a:p>
          <a:p>
            <a:pPr>
              <a:lnSpc>
                <a:spcPct val="130000"/>
              </a:lnSpc>
              <a:spcBef>
                <a:spcPts val="300"/>
              </a:spcBef>
            </a:pPr>
            <a:r>
              <a:rPr lang="en-US" sz="950" noProof="1">
                <a:solidFill>
                  <a:srgbClr val="7A6A58"/>
                </a:solidFill>
                <a:latin typeface="MiSans"/>
                <a:ea typeface="MiSans"/>
              </a:rPr>
              <a:t>The momentum is building — a surge driven by DhowCSD (2023), which made bond investing possible from any phone. (Business Daily)</a:t>
            </a:r>
            <a:endParaRPr lang="en-US" sz="1600" noProof="1"/>
          </a:p>
        </p:txBody>
      </p:sp>
      <p:sp>
        <p:nvSpPr>
          <p:cNvPr id="15" name="footer"/>
          <p:cNvSpPr txBox="1"/>
          <p:nvPr/>
        </p:nvSpPr>
        <p:spPr>
          <a:xfrm>
            <a:off x="914400" y="6451600"/>
            <a:ext cx="9652000" cy="152400"/>
          </a:xfrm>
          <a:prstGeom prst="rect">
            <a:avLst/>
          </a:prstGeom>
          <a:noFill/>
          <a:ln>
            <a:noFill/>
          </a:ln>
        </p:spPr>
        <p:txBody>
          <a:bodyPr lIns="0" rIns="0" tIns="0" bIns="0" wrap="none" rtlCol="0"/>
          <a:lstStyle/>
          <a:p>
            <a:pPr>
              <a:lnSpc>
                <a:spcPct val="140000"/>
              </a:lnSpc>
            </a:pPr>
            <a:r>
              <a:rPr lang="en-US" sz="800" noProof="1">
                <a:solidFill>
                  <a:srgbClr val="A89580"/>
                </a:solidFill>
                <a:latin typeface="QuattrocentoSans"/>
                <a:ea typeface="QuattrocentoSans"/>
              </a:rPr>
              <a:t>Sources: CBK (savings rate 3.23%, inflation 6.41%, May/Jun 2026) · CMA CIS / Serrari analysis Jul 2026 (avg MMF 9.14% gross, 7.77% net; top ~13.8%) · NCBA Fuliza Key Facts Jan 2025 · Hustler Fund terms · Safaricom FY2026</a:t>
            </a:r>
            <a:endParaRPr lang="en-US" sz="80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04</a:t>
            </a:r>
            <a:endParaRPr lang="en-US" sz="800" noProof="1"/>
          </a:p>
        </p:txBody>
      </p:sp>
    </p:spTree>
  </p:cSld>
  <p:clrMapOvr>
    <a:masterClrMapping/>
  </p:clrMapOvr>
</p:sld>
</file>

<file path=ppt/slides/slide5.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080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THE UNDERSERVED MAJORITY</a:t>
            </a:r>
            <a:endParaRPr lang="en-US" sz="1000" noProof="1"/>
          </a:p>
        </p:txBody>
      </p:sp>
      <p:sp>
        <p:nvSpPr>
          <p:cNvPr id="3" name="title"/>
          <p:cNvSpPr txBox="1"/>
          <p:nvPr/>
        </p:nvSpPr>
        <p:spPr>
          <a:xfrm>
            <a:off x="914400" y="787400"/>
            <a:ext cx="99060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18 million builders deserve better tools</a:t>
            </a:r>
            <a:endParaRPr lang="en-US" sz="3100" noProof="1"/>
          </a:p>
        </p:txBody>
      </p:sp>
      <p:sp>
        <p:nvSpPr>
          <p:cNvPr id="4" name="sub"/>
          <p:cNvSpPr txBox="1"/>
          <p:nvPr/>
        </p:nvSpPr>
        <p:spPr>
          <a:xfrm>
            <a:off x="914400" y="1371600"/>
            <a:ext cx="9144000" cy="4318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largest segment of Kenya's workforce — and the most underserved by every existing financial tool — is the informal sector. This is not a niche. It is the majority.</a:t>
            </a:r>
            <a:endParaRPr lang="en-US" sz="1250" noProof="1"/>
          </a:p>
        </p:txBody>
      </p:sp>
      <p:sp>
        <p:nvSpPr>
          <p:cNvPr id="5" name="big1"/>
          <p:cNvSpPr txBox="1"/>
          <p:nvPr/>
        </p:nvSpPr>
        <p:spPr>
          <a:xfrm>
            <a:off x="914400" y="2159000"/>
            <a:ext cx="4826000" cy="1651000"/>
          </a:xfrm>
          <a:prstGeom prst="rect">
            <a:avLst/>
          </a:prstGeom>
          <a:noFill/>
          <a:ln>
            <a:noFill/>
          </a:ln>
        </p:spPr>
        <p:txBody>
          <a:bodyPr lIns="0" rIns="0" tIns="0" bIns="0" wrap="square" rtlCol="0"/>
          <a:lstStyle/>
          <a:p>
            <a:pPr>
              <a:lnSpc>
                <a:spcPct val="110000"/>
              </a:lnSpc>
            </a:pPr>
            <a:r>
              <a:rPr lang="en-US" sz="6400" noProof="1">
                <a:solidFill>
                  <a:srgbClr val="14213D"/>
                </a:solidFill>
                <a:latin typeface="Oranienbaum"/>
                <a:ea typeface="Oranienbaum"/>
              </a:rPr>
              <a:t>83.6%</a:t>
            </a:r>
            <a:endParaRPr lang="en-US" sz="1600" noProof="1"/>
          </a:p>
          <a:p>
            <a:pPr>
              <a:lnSpc>
                <a:spcPct val="110000"/>
              </a:lnSpc>
              <a:spcBef>
                <a:spcPts val="600"/>
              </a:spcBef>
            </a:pPr>
            <a:r>
              <a:rPr lang="en-US" sz="1100" noProof="1" b="1">
                <a:solidFill>
                  <a:srgbClr val="B56E00"/>
                </a:solidFill>
                <a:latin typeface="MiSans"/>
                <a:ea typeface="MiSans"/>
              </a:rPr>
              <a:t>of Kenya's workforce is informal</a:t>
            </a:r>
            <a:endParaRPr lang="en-US" sz="1600" noProof="1"/>
          </a:p>
          <a:p>
            <a:pPr>
              <a:lnSpc>
                <a:spcPct val="110000"/>
              </a:lnSpc>
              <a:spcBef>
                <a:spcPts val="400"/>
              </a:spcBef>
            </a:pPr>
            <a:r>
              <a:rPr lang="en-US" sz="950" noProof="1">
                <a:solidFill>
                  <a:srgbClr val="7A6A58"/>
                </a:solidFill>
                <a:latin typeface="MiSans"/>
                <a:ea typeface="MiSans"/>
              </a:rPr>
              <a:t>An estimated 15+ million people building livelihoods with almost no formal retirement safety net. (KIPPRA 2025)</a:t>
            </a:r>
            <a:endParaRPr lang="en-US" sz="1600" noProof="1"/>
          </a:p>
        </p:txBody>
      </p:sp>
      <p:sp>
        <p:nvSpPr>
          <p:cNvPr id="6" name="vs"/>
          <p:cNvSpPr txBox="1"/>
          <p:nvPr/>
        </p:nvSpPr>
        <p:spPr>
          <a:xfrm>
            <a:off x="5588000" y="2540000"/>
            <a:ext cx="762000" cy="762000"/>
          </a:xfrm>
          <a:prstGeom prst="rect">
            <a:avLst/>
          </a:prstGeom>
          <a:noFill/>
          <a:ln>
            <a:noFill/>
          </a:ln>
        </p:spPr>
        <p:txBody>
          <a:bodyPr lIns="0" rIns="0" tIns="0" bIns="0" wrap="none" rtlCol="0" anchor="ctr"/>
          <a:lstStyle/>
          <a:p>
            <a:pPr algn="ctr">
              <a:lnSpc>
                <a:spcPct val="120000"/>
              </a:lnSpc>
            </a:pPr>
            <a:r>
              <a:rPr lang="en-US" sz="2200" noProof="1">
                <a:solidFill>
                  <a:srgbClr val="A89580"/>
                </a:solidFill>
                <a:latin typeface="Oranienbaum"/>
                <a:ea typeface="Oranienbaum"/>
              </a:rPr>
              <a:t>vs</a:t>
            </a:r>
            <a:endParaRPr lang="en-US" sz="2200" noProof="1"/>
          </a:p>
        </p:txBody>
      </p:sp>
      <p:sp>
        <p:nvSpPr>
          <p:cNvPr id="7" name="big2"/>
          <p:cNvSpPr txBox="1"/>
          <p:nvPr/>
        </p:nvSpPr>
        <p:spPr>
          <a:xfrm>
            <a:off x="6604000" y="2159000"/>
            <a:ext cx="4673600" cy="1651000"/>
          </a:xfrm>
          <a:prstGeom prst="rect">
            <a:avLst/>
          </a:prstGeom>
          <a:noFill/>
          <a:ln>
            <a:noFill/>
          </a:ln>
        </p:spPr>
        <p:txBody>
          <a:bodyPr lIns="0" rIns="0" tIns="0" bIns="0" wrap="square" rtlCol="0"/>
          <a:lstStyle/>
          <a:p>
            <a:pPr>
              <a:lnSpc>
                <a:spcPct val="110000"/>
              </a:lnSpc>
            </a:pPr>
            <a:r>
              <a:rPr lang="en-US" sz="6400" noProof="1">
                <a:solidFill>
                  <a:srgbClr val="C15F3C"/>
                </a:solidFill>
                <a:latin typeface="Oranienbaum"/>
                <a:ea typeface="Oranienbaum"/>
              </a:rPr>
              <a:t>2.5%</a:t>
            </a:r>
            <a:endParaRPr lang="en-US" sz="1600" noProof="1"/>
          </a:p>
          <a:p>
            <a:pPr>
              <a:lnSpc>
                <a:spcPct val="110000"/>
              </a:lnSpc>
              <a:spcBef>
                <a:spcPts val="600"/>
              </a:spcBef>
            </a:pPr>
            <a:r>
              <a:rPr lang="en-US" sz="1100" noProof="1" b="1">
                <a:solidFill>
                  <a:srgbClr val="B56E00"/>
                </a:solidFill>
                <a:latin typeface="MiSans"/>
                <a:ea typeface="MiSans"/>
              </a:rPr>
              <a:t>informal pension coverage</a:t>
            </a:r>
            <a:endParaRPr lang="en-US" sz="1600" noProof="1"/>
          </a:p>
          <a:p>
            <a:pPr>
              <a:lnSpc>
                <a:spcPct val="110000"/>
              </a:lnSpc>
              <a:spcBef>
                <a:spcPts val="400"/>
              </a:spcBef>
            </a:pPr>
            <a:r>
              <a:rPr lang="en-US" sz="950" noProof="1">
                <a:solidFill>
                  <a:srgbClr val="7A6A58"/>
                </a:solidFill>
                <a:latin typeface="MiSans"/>
                <a:ea typeface="MiSans"/>
              </a:rPr>
              <a:t>Only 2.5% of 18.1M informal workers have any pension cover. And 65% of those who do retire are dissatisfied after 30–40 years of saving. (RBA Pensioners Survey 2024 / KIPPRA 2024)</a:t>
            </a:r>
            <a:endParaRPr lang="en-US" sz="1600" noProof="1"/>
          </a:p>
        </p:txBody>
      </p:sp>
      <p:sp>
        <p:nvSpPr>
          <p:cNvPr id="8" name="rule"/>
          <p:cNvSpPr/>
          <p:nvPr/>
        </p:nvSpPr>
        <p:spPr>
          <a:xfrm>
            <a:off x="914400" y="4191000"/>
            <a:ext cx="10363200" cy="12700"/>
          </a:xfrm>
          <a:prstGeom prst="rect">
            <a:avLst/>
          </a:prstGeom>
          <a:solidFill>
            <a:srgbClr val="DCD2BE"/>
          </a:solidFill>
          <a:ln>
            <a:noFill/>
          </a:ln>
        </p:spPr>
      </p:sp>
      <p:sp>
        <p:nvSpPr>
          <p:cNvPr id="9" name="b1n"/>
          <p:cNvSpPr txBox="1"/>
          <p:nvPr/>
        </p:nvSpPr>
        <p:spPr>
          <a:xfrm>
            <a:off x="914400" y="4495800"/>
            <a:ext cx="3175000" cy="635000"/>
          </a:xfrm>
          <a:prstGeom prst="rect">
            <a:avLst/>
          </a:prstGeom>
          <a:noFill/>
          <a:ln>
            <a:noFill/>
          </a:ln>
        </p:spPr>
        <p:txBody>
          <a:bodyPr lIns="0" rIns="0" tIns="0" bIns="0" wrap="square" rtlCol="0"/>
          <a:lstStyle/>
          <a:p>
            <a:pPr>
              <a:lnSpc>
                <a:spcPct val="120000"/>
              </a:lnSpc>
            </a:pPr>
            <a:r>
              <a:rPr lang="en-US" sz="2600" noProof="1">
                <a:solidFill>
                  <a:srgbClr val="14213D"/>
                </a:solidFill>
                <a:latin typeface="Oranienbaum"/>
                <a:ea typeface="Oranienbaum"/>
              </a:rPr>
              <a:t>Ksh 2.81T → 3.2T</a:t>
            </a:r>
            <a:endParaRPr lang="en-US" sz="1600" noProof="1"/>
          </a:p>
        </p:txBody>
      </p:sp>
      <p:sp>
        <p:nvSpPr>
          <p:cNvPr id="10" name="b1l"/>
          <p:cNvSpPr txBox="1"/>
          <p:nvPr/>
        </p:nvSpPr>
        <p:spPr>
          <a:xfrm>
            <a:off x="914400" y="5105400"/>
            <a:ext cx="3175000" cy="9144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Pension AUM grew 24.6% YoY to Ksh 2.81T (Dec 2025). The RBA targets Ksh 3.2T and 34% coverage by 2029 — and names limited awareness, not cost, as the primary barrier. (RBA Industry Brief Dec 2025)</a:t>
            </a:r>
            <a:endParaRPr lang="en-US" sz="950" noProof="1"/>
          </a:p>
        </p:txBody>
      </p:sp>
      <p:sp>
        <p:nvSpPr>
          <p:cNvPr id="11" name="b2n"/>
          <p:cNvSpPr txBox="1"/>
          <p:nvPr/>
        </p:nvSpPr>
        <p:spPr>
          <a:xfrm>
            <a:off x="4521200" y="4495800"/>
            <a:ext cx="3175000" cy="635000"/>
          </a:xfrm>
          <a:prstGeom prst="rect">
            <a:avLst/>
          </a:prstGeom>
          <a:noFill/>
          <a:ln>
            <a:noFill/>
          </a:ln>
        </p:spPr>
        <p:txBody>
          <a:bodyPr lIns="0" rIns="0" tIns="0" bIns="0" wrap="square" rtlCol="0"/>
          <a:lstStyle/>
          <a:p>
            <a:pPr>
              <a:lnSpc>
                <a:spcPct val="120000"/>
              </a:lnSpc>
            </a:pPr>
            <a:r>
              <a:rPr lang="en-US" sz="2600" noProof="1">
                <a:solidFill>
                  <a:srgbClr val="14213D"/>
                </a:solidFill>
                <a:latin typeface="Oranienbaum"/>
                <a:ea typeface="Oranienbaum"/>
              </a:rPr>
              <a:t>12.5M</a:t>
            </a:r>
            <a:endParaRPr lang="en-US" sz="1600" noProof="1"/>
          </a:p>
        </p:txBody>
      </p:sp>
      <p:sp>
        <p:nvSpPr>
          <p:cNvPr id="12" name="b2l"/>
          <p:cNvSpPr txBox="1"/>
          <p:nvPr/>
        </p:nvSpPr>
        <p:spPr>
          <a:xfrm>
            <a:off x="4521200" y="5105400"/>
            <a:ext cx="3175000" cy="9144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Advanced digital users — up from 8.2M in 2021, a 52% rise. The infrastructure for reach exists and is accelerating. (FinAccess 2024)</a:t>
            </a:r>
            <a:endParaRPr lang="en-US" sz="950" noProof="1"/>
          </a:p>
        </p:txBody>
      </p:sp>
      <p:sp>
        <p:nvSpPr>
          <p:cNvPr id="13" name="b3n"/>
          <p:cNvSpPr txBox="1"/>
          <p:nvPr/>
        </p:nvSpPr>
        <p:spPr>
          <a:xfrm>
            <a:off x="8128000" y="4495800"/>
            <a:ext cx="3149600" cy="635000"/>
          </a:xfrm>
          <a:prstGeom prst="rect">
            <a:avLst/>
          </a:prstGeom>
          <a:noFill/>
          <a:ln>
            <a:noFill/>
          </a:ln>
        </p:spPr>
        <p:txBody>
          <a:bodyPr lIns="0" rIns="0" tIns="0" bIns="0" wrap="square" rtlCol="0"/>
          <a:lstStyle/>
          <a:p>
            <a:pPr>
              <a:lnSpc>
                <a:spcPct val="120000"/>
              </a:lnSpc>
            </a:pPr>
            <a:r>
              <a:rPr lang="en-US" sz="2600" noProof="1">
                <a:solidFill>
                  <a:srgbClr val="2E5E3F"/>
                </a:solidFill>
                <a:latin typeface="Oranienbaum"/>
                <a:ea typeface="Oranienbaum"/>
              </a:rPr>
              <a:t>Free + anonymous</a:t>
            </a:r>
            <a:endParaRPr lang="en-US" sz="1600" noProof="1"/>
          </a:p>
        </p:txBody>
      </p:sp>
      <p:sp>
        <p:nvSpPr>
          <p:cNvPr id="14" name="b3l"/>
          <p:cNvSpPr txBox="1"/>
          <p:nvPr/>
        </p:nvSpPr>
        <p:spPr>
          <a:xfrm>
            <a:off x="8128000" y="5105400"/>
            <a:ext cx="3149600" cy="914400"/>
          </a:xfrm>
          <a:prstGeom prst="rect">
            <a:avLst/>
          </a:prstGeom>
          <a:noFill/>
          <a:ln>
            <a:noFill/>
          </a:ln>
        </p:spPr>
        <p:txBody>
          <a:bodyPr lIns="0" rIns="0" tIns="0" bIns="0" wrap="square" rtlCol="0"/>
          <a:lstStyle/>
          <a:p>
            <a:pPr>
              <a:lnSpc>
                <a:spcPct val="135000"/>
              </a:lnSpc>
            </a:pPr>
            <a:r>
              <a:rPr lang="en-US" sz="950" noProof="1">
                <a:solidFill>
                  <a:srgbClr val="7A6A58"/>
                </a:solidFill>
                <a:latin typeface="QuattrocentoSans"/>
                <a:ea typeface="QuattrocentoSans"/>
              </a:rPr>
              <a:t>The RBA's own evidence supports exactly this intervention: a free, anonymous planning tool that meets builders where they are.</a:t>
            </a:r>
            <a:endParaRPr lang="en-US" sz="950" noProof="1"/>
          </a:p>
        </p:txBody>
      </p:sp>
      <p:sp>
        <p:nvSpPr>
          <p:cNvPr id="15" name="v1"/>
          <p:cNvSpPr/>
          <p:nvPr/>
        </p:nvSpPr>
        <p:spPr>
          <a:xfrm>
            <a:off x="4191000" y="4521200"/>
            <a:ext cx="12700" cy="1473200"/>
          </a:xfrm>
          <a:prstGeom prst="rect">
            <a:avLst/>
          </a:prstGeom>
          <a:solidFill>
            <a:srgbClr val="DCD2BE"/>
          </a:solidFill>
          <a:ln>
            <a:noFill/>
          </a:ln>
        </p:spPr>
      </p:sp>
      <p:sp>
        <p:nvSpPr>
          <p:cNvPr id="16" name="v2"/>
          <p:cNvSpPr/>
          <p:nvPr/>
        </p:nvSpPr>
        <p:spPr>
          <a:xfrm>
            <a:off x="7797800" y="4521200"/>
            <a:ext cx="12700" cy="1473200"/>
          </a:xfrm>
          <a:prstGeom prst="rect">
            <a:avLst/>
          </a:prstGeom>
          <a:solidFill>
            <a:srgbClr val="DCD2BE"/>
          </a:solidFill>
          <a:ln>
            <a:noFill/>
          </a:ln>
        </p:spPr>
      </p:sp>
      <p:sp>
        <p:nvSpPr>
          <p:cNvPr id="17" name="closing"/>
          <p:cNvSpPr txBox="1"/>
          <p:nvPr/>
        </p:nvSpPr>
        <p:spPr>
          <a:xfrm>
            <a:off x="914400" y="6146800"/>
            <a:ext cx="10363200" cy="203200"/>
          </a:xfrm>
          <a:prstGeom prst="rect">
            <a:avLst/>
          </a:prstGeom>
          <a:noFill/>
          <a:ln>
            <a:noFill/>
          </a:ln>
        </p:spPr>
        <p:txBody>
          <a:bodyPr lIns="0" rIns="0" tIns="0" bIns="0" wrap="none" rtlCol="0"/>
          <a:lstStyle/>
          <a:p>
            <a:pPr>
              <a:lnSpc>
                <a:spcPct val="120000"/>
              </a:lnSpc>
            </a:pPr>
            <a:r>
              <a:rPr lang="en-US" sz="1000" noProof="1" i="1">
                <a:solidFill>
                  <a:srgbClr val="14213D"/>
                </a:solidFill>
                <a:latin typeface="MiSans"/>
                <a:ea typeface="MiSans"/>
              </a:rPr>
              <a:t>What these millions need is not charity — it is the same quality of financial intelligence formal-sector workers take for granted.</a:t>
            </a:r>
            <a:endParaRPr lang="en-US" sz="1000" noProof="1"/>
          </a:p>
        </p:txBody>
      </p:sp>
      <p:sp>
        <p:nvSpPr>
          <p:cNvPr id="18"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05</a:t>
            </a:r>
            <a:endParaRPr lang="en-US" sz="800" noProof="1"/>
          </a:p>
        </p:txBody>
      </p:sp>
    </p:spTree>
  </p:cSld>
  <p:clrMapOvr>
    <a:masterClrMapping/>
  </p:clrMapOvr>
</p:sld>
</file>

<file path=ppt/slides/slide6.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FF9EC"/>
        </a:solidFill>
      </p:bgPr>
    </p:bg>
    <p:spTree>
      <p:nvGrpSpPr>
        <p:cNvPr id="1" name=""/>
        <p:cNvGrpSpPr/>
        <p:nvPr/>
      </p:nvGrpSpPr>
      <p:grpSpPr>
        <a:xfrm>
          <a:off x="0" y="0"/>
          <a:ext cx="0" cy="0"/>
          <a:chOff x="0" y="0"/>
          <a:chExt cx="0" cy="0"/>
        </a:xfrm>
      </p:grpSpPr>
      <p:sp>
        <p:nvSpPr>
          <p:cNvPr id="2" name="kicker"/>
          <p:cNvSpPr txBox="1"/>
          <p:nvPr/>
        </p:nvSpPr>
        <p:spPr>
          <a:xfrm>
            <a:off x="914400" y="558800"/>
            <a:ext cx="5080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PLATFORM ONE · JIPANGE</a:t>
            </a:r>
            <a:endParaRPr lang="en-US" sz="1000" noProof="1"/>
          </a:p>
        </p:txBody>
      </p:sp>
      <p:sp>
        <p:nvSpPr>
          <p:cNvPr id="3" name="title"/>
          <p:cNvSpPr txBox="1"/>
          <p:nvPr/>
        </p:nvSpPr>
        <p:spPr>
          <a:xfrm>
            <a:off x="914400" y="787400"/>
            <a:ext cx="101600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A copilot built for every Kenyan's reality</a:t>
            </a:r>
            <a:endParaRPr lang="en-US" sz="3100" noProof="1"/>
          </a:p>
        </p:txBody>
      </p:sp>
      <p:sp>
        <p:nvSpPr>
          <p:cNvPr id="4" name="quote"/>
          <p:cNvSpPr txBox="1"/>
          <p:nvPr/>
        </p:nvSpPr>
        <p:spPr>
          <a:xfrm>
            <a:off x="914400" y="1422400"/>
            <a:ext cx="10363200" cy="381000"/>
          </a:xfrm>
          <a:prstGeom prst="rect">
            <a:avLst/>
          </a:prstGeom>
          <a:noFill/>
          <a:ln>
            <a:noFill/>
          </a:ln>
        </p:spPr>
        <p:txBody>
          <a:bodyPr lIns="0" rIns="0" tIns="0" bIns="0" wrap="none" rtlCol="0"/>
          <a:lstStyle/>
          <a:p>
            <a:pPr>
              <a:lnSpc>
                <a:spcPct val="120000"/>
              </a:lnSpc>
            </a:pPr>
            <a:r>
              <a:rPr lang="en-US" sz="1500" noProof="1" i="1">
                <a:solidFill>
                  <a:srgbClr val="B56E00"/>
                </a:solidFill>
                <a:latin typeface="Oranienbaum"/>
                <a:ea typeface="Oranienbaum"/>
              </a:rPr>
              <a:t>“Jipange kabla pesa ikupange — plan before money plans you.”</a:t>
            </a:r>
            <a:endParaRPr lang="en-US" sz="1500" noProof="1"/>
          </a:p>
        </p:txBody>
      </p:sp>
      <p:sp>
        <p:nvSpPr>
          <p:cNvPr id="5" name="promise"/>
          <p:cNvSpPr txBox="1"/>
          <p:nvPr/>
        </p:nvSpPr>
        <p:spPr>
          <a:xfrm>
            <a:off x="914400" y="1905000"/>
            <a:ext cx="10363200" cy="5080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Free, anonymous, no signup — works on any phone in 90 seconds. No salary questions. No black box. No selling. The financial plan every Kenyan deserves, built for how we actually live.</a:t>
            </a:r>
            <a:endParaRPr lang="en-US" sz="1250" noProof="1"/>
          </a:p>
        </p:txBody>
      </p:sp>
      <p:sp>
        <p:nvSpPr>
          <p:cNvPr id="6" name="step1-shape"/>
          <p:cNvSpPr/>
          <p:nvPr/>
        </p:nvSpPr>
        <p:spPr>
          <a:xfrm>
            <a:off x="914400" y="2717800"/>
            <a:ext cx="3175000" cy="558800"/>
          </a:xfrm>
          <a:prstGeom prst="homePlate">
            <a:avLst>
              <a:gd name="adj" fmla="val 28000"/>
            </a:avLst>
          </a:prstGeom>
          <a:solidFill>
            <a:srgbClr val="E8960C"/>
          </a:solidFill>
          <a:ln>
            <a:noFill/>
          </a:ln>
        </p:spPr>
      </p:sp>
      <p:sp>
        <p:nvSpPr>
          <p:cNvPr id="7" name="step1-text"/>
          <p:cNvSpPr txBox="1"/>
          <p:nvPr/>
        </p:nvSpPr>
        <p:spPr>
          <a:xfrm>
            <a:off x="1117600" y="2717800"/>
            <a:ext cx="2794000" cy="558800"/>
          </a:xfrm>
          <a:prstGeom prst="rect">
            <a:avLst/>
          </a:prstGeom>
          <a:noFill/>
          <a:ln>
            <a:noFill/>
          </a:ln>
        </p:spPr>
        <p:txBody>
          <a:bodyPr lIns="0" rIns="0" tIns="0" bIns="0" wrap="none" rtlCol="0" anchor="ctr"/>
          <a:lstStyle/>
          <a:p>
            <a:pPr algn="l">
              <a:lnSpc>
                <a:spcPct val="120000"/>
              </a:lnSpc>
            </a:pPr>
            <a:r>
              <a:rPr lang="en-US" sz="1200" noProof="1" b="1">
                <a:solidFill>
                  <a:srgbClr val="231209"/>
                </a:solidFill>
                <a:latin typeface="MiSans"/>
                <a:ea typeface="MiSans"/>
              </a:rPr>
              <a:t>1 · Tap 5 answers</a:t>
            </a:r>
            <a:endParaRPr lang="en-US" sz="1200" noProof="1"/>
          </a:p>
        </p:txBody>
      </p:sp>
      <p:sp>
        <p:nvSpPr>
          <p:cNvPr id="8" name="step2-shape"/>
          <p:cNvSpPr/>
          <p:nvPr/>
        </p:nvSpPr>
        <p:spPr>
          <a:xfrm>
            <a:off x="4343400" y="2717800"/>
            <a:ext cx="3175000" cy="558800"/>
          </a:xfrm>
          <a:prstGeom prst="homePlate">
            <a:avLst>
              <a:gd name="adj" fmla="val 28000"/>
            </a:avLst>
          </a:prstGeom>
          <a:solidFill>
            <a:srgbClr val="B56E00"/>
          </a:solidFill>
          <a:ln>
            <a:noFill/>
          </a:ln>
        </p:spPr>
      </p:sp>
      <p:sp>
        <p:nvSpPr>
          <p:cNvPr id="9" name="step2-text"/>
          <p:cNvSpPr txBox="1"/>
          <p:nvPr/>
        </p:nvSpPr>
        <p:spPr>
          <a:xfrm>
            <a:off x="4546600" y="2717800"/>
            <a:ext cx="2794000" cy="558800"/>
          </a:xfrm>
          <a:prstGeom prst="rect">
            <a:avLst/>
          </a:prstGeom>
          <a:noFill/>
          <a:ln>
            <a:noFill/>
          </a:ln>
        </p:spPr>
        <p:txBody>
          <a:bodyPr lIns="0" rIns="0" tIns="0" bIns="0" wrap="none" rtlCol="0" anchor="ctr"/>
          <a:lstStyle/>
          <a:p>
            <a:pPr algn="l">
              <a:lnSpc>
                <a:spcPct val="120000"/>
              </a:lnSpc>
            </a:pPr>
            <a:r>
              <a:rPr lang="en-US" sz="1200" noProof="1" b="1">
                <a:solidFill>
                  <a:srgbClr val="F7F2E7"/>
                </a:solidFill>
                <a:latin typeface="MiSans"/>
                <a:ea typeface="MiSans"/>
              </a:rPr>
              <a:t>2 · See your Pesa Picture</a:t>
            </a:r>
            <a:endParaRPr lang="en-US" sz="1200" noProof="1"/>
          </a:p>
        </p:txBody>
      </p:sp>
      <p:sp>
        <p:nvSpPr>
          <p:cNvPr id="10" name="step3-shape"/>
          <p:cNvSpPr/>
          <p:nvPr/>
        </p:nvSpPr>
        <p:spPr>
          <a:xfrm>
            <a:off x="7772400" y="2717800"/>
            <a:ext cx="3175000" cy="558800"/>
          </a:xfrm>
          <a:prstGeom prst="homePlate">
            <a:avLst>
              <a:gd name="adj" fmla="val 28000"/>
            </a:avLst>
          </a:prstGeom>
          <a:solidFill>
            <a:srgbClr val="14213D"/>
          </a:solidFill>
          <a:ln>
            <a:noFill/>
          </a:ln>
        </p:spPr>
      </p:sp>
      <p:sp>
        <p:nvSpPr>
          <p:cNvPr id="11" name="step3-text"/>
          <p:cNvSpPr txBox="1"/>
          <p:nvPr/>
        </p:nvSpPr>
        <p:spPr>
          <a:xfrm>
            <a:off x="7975600" y="2717800"/>
            <a:ext cx="2794000" cy="558800"/>
          </a:xfrm>
          <a:prstGeom prst="rect">
            <a:avLst/>
          </a:prstGeom>
          <a:noFill/>
          <a:ln>
            <a:noFill/>
          </a:ln>
        </p:spPr>
        <p:txBody>
          <a:bodyPr lIns="0" rIns="0" tIns="0" bIns="0" wrap="none" rtlCol="0" anchor="ctr"/>
          <a:lstStyle/>
          <a:p>
            <a:pPr algn="l">
              <a:lnSpc>
                <a:spcPct val="120000"/>
              </a:lnSpc>
            </a:pPr>
            <a:r>
              <a:rPr lang="en-US" sz="1200" noProof="1" b="1">
                <a:solidFill>
                  <a:srgbClr val="F7F2E7"/>
                </a:solidFill>
                <a:latin typeface="MiSans"/>
                <a:ea typeface="MiSans"/>
              </a:rPr>
              <a:t>3 · Get your action plan</a:t>
            </a:r>
            <a:endParaRPr lang="en-US" sz="1200" noProof="1"/>
          </a:p>
        </p:txBody>
      </p:sp>
      <p:sp>
        <p:nvSpPr>
          <p:cNvPr id="12" name="step1-desc"/>
          <p:cNvSpPr txBox="1"/>
          <p:nvPr/>
        </p:nvSpPr>
        <p:spPr>
          <a:xfrm>
            <a:off x="914400" y="3454400"/>
            <a:ext cx="3175000" cy="711200"/>
          </a:xfrm>
          <a:prstGeom prst="rect">
            <a:avLst/>
          </a:prstGeom>
          <a:noFill/>
          <a:ln>
            <a:noFill/>
          </a:ln>
        </p:spPr>
        <p:txBody>
          <a:bodyPr lIns="0" rIns="0" tIns="0" bIns="0" wrap="square" rtlCol="0"/>
          <a:lstStyle/>
          <a:p>
            <a:pPr>
              <a:lnSpc>
                <a:spcPct val="135000"/>
              </a:lnSpc>
            </a:pPr>
            <a:r>
              <a:rPr lang="en-US" sz="1000" noProof="1">
                <a:solidFill>
                  <a:srgbClr val="7A6A58"/>
                </a:solidFill>
                <a:latin typeface="QuattrocentoSans"/>
                <a:ea typeface="QuattrocentoSans"/>
              </a:rPr>
              <a:t>Quick, anonymous inputs — no salary questions, no account needed. 90 seconds on any phone.</a:t>
            </a:r>
            <a:endParaRPr lang="en-US" sz="1000" noProof="1"/>
          </a:p>
        </p:txBody>
      </p:sp>
      <p:sp>
        <p:nvSpPr>
          <p:cNvPr id="13" name="step2-desc"/>
          <p:cNvSpPr txBox="1"/>
          <p:nvPr/>
        </p:nvSpPr>
        <p:spPr>
          <a:xfrm>
            <a:off x="4343400" y="3454400"/>
            <a:ext cx="3175000" cy="711200"/>
          </a:xfrm>
          <a:prstGeom prst="rect">
            <a:avLst/>
          </a:prstGeom>
          <a:noFill/>
          <a:ln>
            <a:noFill/>
          </a:ln>
        </p:spPr>
        <p:txBody>
          <a:bodyPr lIns="0" rIns="0" tIns="0" bIns="0" wrap="square" rtlCol="0"/>
          <a:lstStyle/>
          <a:p>
            <a:pPr>
              <a:lnSpc>
                <a:spcPct val="135000"/>
              </a:lnSpc>
            </a:pPr>
            <a:r>
              <a:rPr lang="en-US" sz="1000" noProof="1">
                <a:solidFill>
                  <a:srgbClr val="7A6A58"/>
                </a:solidFill>
                <a:latin typeface="QuattrocentoSans"/>
                <a:ea typeface="QuattrocentoSans"/>
              </a:rPr>
              <a:t>Instant clarity on where you stand and what is possible — your whole financial picture at a glance.</a:t>
            </a:r>
            <a:endParaRPr lang="en-US" sz="1000" noProof="1"/>
          </a:p>
        </p:txBody>
      </p:sp>
      <p:sp>
        <p:nvSpPr>
          <p:cNvPr id="14" name="step3-desc"/>
          <p:cNvSpPr txBox="1"/>
          <p:nvPr/>
        </p:nvSpPr>
        <p:spPr>
          <a:xfrm>
            <a:off x="7772400" y="3454400"/>
            <a:ext cx="3175000" cy="711200"/>
          </a:xfrm>
          <a:prstGeom prst="rect">
            <a:avLst/>
          </a:prstGeom>
          <a:noFill/>
          <a:ln>
            <a:noFill/>
          </a:ln>
        </p:spPr>
        <p:txBody>
          <a:bodyPr lIns="0" rIns="0" tIns="0" bIns="0" wrap="square" rtlCol="0"/>
          <a:lstStyle/>
          <a:p>
            <a:pPr>
              <a:lnSpc>
                <a:spcPct val="135000"/>
              </a:lnSpc>
            </a:pPr>
            <a:r>
              <a:rPr lang="en-US" sz="1000" noProof="1">
                <a:solidFill>
                  <a:srgbClr val="7A6A58"/>
                </a:solidFill>
                <a:latin typeface="QuattrocentoSans"/>
                <a:ea typeface="QuattrocentoSans"/>
              </a:rPr>
              <a:t>The exact vehicle (MMF, Sacco, DhowCSD T-Bill), the monthly milestone, and the M-Pesa paybill to start today.</a:t>
            </a:r>
            <a:endParaRPr lang="en-US" sz="1000" noProof="1"/>
          </a:p>
        </p:txBody>
      </p:sp>
      <p:sp>
        <p:nvSpPr>
          <p:cNvPr id="15" name="rule"/>
          <p:cNvSpPr/>
          <p:nvPr/>
        </p:nvSpPr>
        <p:spPr>
          <a:xfrm>
            <a:off x="914400" y="4419600"/>
            <a:ext cx="10363200" cy="12700"/>
          </a:xfrm>
          <a:prstGeom prst="rect">
            <a:avLst/>
          </a:prstGeom>
          <a:solidFill>
            <a:srgbClr val="DCD2BE"/>
          </a:solidFill>
          <a:ln>
            <a:noFill/>
          </a:ln>
        </p:spPr>
      </p:sp>
      <p:sp>
        <p:nvSpPr>
          <p:cNvPr id="16" name="f1"/>
          <p:cNvSpPr txBox="1"/>
          <p:nvPr/>
        </p:nvSpPr>
        <p:spPr>
          <a:xfrm>
            <a:off x="914400" y="4673600"/>
            <a:ext cx="5080000" cy="1270000"/>
          </a:xfrm>
          <a:prstGeom prst="rect">
            <a:avLst/>
          </a:prstGeom>
          <a:noFill/>
          <a:ln>
            <a:noFill/>
          </a:ln>
        </p:spPr>
        <p:txBody>
          <a:bodyPr lIns="0" rIns="0" tIns="0" bIns="0" wrap="square" rtlCol="0"/>
          <a:lstStyle/>
          <a:p>
            <a:pPr>
              <a:lnSpc>
                <a:spcPct val="135000"/>
              </a:lnSpc>
            </a:pPr>
            <a:r>
              <a:rPr lang="en-US" sz="2000" noProof="1">
                <a:solidFill>
                  <a:srgbClr val="14213D"/>
                </a:solidFill>
                <a:latin typeface="Oranienbaum"/>
                <a:ea typeface="Oranienbaum"/>
              </a:rPr>
              <a:t>25 calculators</a:t>
            </a:r>
            <a:endParaRPr lang="en-US" sz="1600" noProof="1"/>
          </a:p>
          <a:p>
            <a:pPr>
              <a:lnSpc>
                <a:spcPct val="135000"/>
              </a:lnSpc>
              <a:spcBef>
                <a:spcPts val="300"/>
              </a:spcBef>
            </a:pPr>
            <a:r>
              <a:rPr lang="en-US" sz="1000" noProof="1">
                <a:solidFill>
                  <a:srgbClr val="7A6A58"/>
                </a:solidFill>
                <a:latin typeface="MiSans"/>
                <a:ea typeface="MiSans"/>
              </a:rPr>
              <a:t>Built on Kenya's actual tax bands, NSSF Act 2013, SHIF, Housing Levy, Sacco mechanics and real MMF yields — not adapted from abroad.</a:t>
            </a:r>
            <a:endParaRPr lang="en-US" sz="1600" noProof="1"/>
          </a:p>
        </p:txBody>
      </p:sp>
      <p:sp>
        <p:nvSpPr>
          <p:cNvPr id="17" name="f2"/>
          <p:cNvSpPr txBox="1"/>
          <p:nvPr/>
        </p:nvSpPr>
        <p:spPr>
          <a:xfrm>
            <a:off x="6350000" y="4673600"/>
            <a:ext cx="4927600" cy="1270000"/>
          </a:xfrm>
          <a:prstGeom prst="rect">
            <a:avLst/>
          </a:prstGeom>
          <a:noFill/>
          <a:ln>
            <a:noFill/>
          </a:ln>
        </p:spPr>
        <p:txBody>
          <a:bodyPr lIns="0" rIns="0" tIns="0" bIns="0" wrap="square" rtlCol="0"/>
          <a:lstStyle/>
          <a:p>
            <a:pPr>
              <a:lnSpc>
                <a:spcPct val="135000"/>
              </a:lnSpc>
            </a:pPr>
            <a:r>
              <a:rPr lang="en-US" sz="2000" noProof="1">
                <a:solidFill>
                  <a:srgbClr val="14213D"/>
                </a:solidFill>
                <a:latin typeface="Oranienbaum"/>
                <a:ea typeface="Oranienbaum"/>
              </a:rPr>
              <a:t>6 goal planners</a:t>
            </a:r>
            <a:endParaRPr lang="en-US" sz="1600" noProof="1"/>
          </a:p>
          <a:p>
            <a:pPr>
              <a:lnSpc>
                <a:spcPct val="135000"/>
              </a:lnSpc>
              <a:spcBef>
                <a:spcPts val="300"/>
              </a:spcBef>
            </a:pPr>
            <a:r>
              <a:rPr lang="en-US" sz="1000" noProof="1">
                <a:solidFill>
                  <a:srgbClr val="7A6A58"/>
                </a:solidFill>
                <a:latin typeface="MiSans"/>
                <a:ea typeface="MiSans"/>
              </a:rPr>
              <a:t>Reverse-engineer the exact monthly amount needed for school fees, a plot, an emergency fund, retirement, hustle income, or business capital.</a:t>
            </a:r>
            <a:endParaRPr lang="en-US" sz="1600" noProof="1"/>
          </a:p>
        </p:txBody>
      </p:sp>
      <p:sp>
        <p:nvSpPr>
          <p:cNvPr id="18" name="loop"/>
          <p:cNvSpPr txBox="1"/>
          <p:nvPr/>
        </p:nvSpPr>
        <p:spPr>
          <a:xfrm>
            <a:off x="914400" y="6096000"/>
            <a:ext cx="10363200" cy="203200"/>
          </a:xfrm>
          <a:prstGeom prst="rect">
            <a:avLst/>
          </a:prstGeom>
          <a:noFill/>
          <a:ln>
            <a:noFill/>
          </a:ln>
        </p:spPr>
        <p:txBody>
          <a:bodyPr lIns="0" rIns="0" tIns="0" bIns="0" wrap="none" rtlCol="0"/>
          <a:lstStyle/>
          <a:p>
            <a:pPr>
              <a:lnSpc>
                <a:spcPct val="120000"/>
              </a:lnSpc>
            </a:pPr>
            <a:r>
              <a:rPr lang="en-US" sz="1050" noProof="1">
                <a:solidFill>
                  <a:srgbClr val="14213D"/>
                </a:solidFill>
                <a:latin typeface="MiSans"/>
                <a:ea typeface="MiSans"/>
              </a:rPr>
              <a:t>Every output closes the loop: it names the vehicle, states the milestone, and hands the user the </a:t>
            </a:r>
            <a:r>
              <a:rPr lang="en-US" sz="1050" noProof="1" b="1">
                <a:solidFill>
                  <a:srgbClr val="B56E00"/>
                </a:solidFill>
                <a:latin typeface="MiSans"/>
                <a:ea typeface="MiSans"/>
              </a:rPr>
              <a:t>M-Pesa paybill</a:t>
            </a:r>
            <a:r>
              <a:rPr lang="en-US" sz="1050" noProof="1">
                <a:solidFill>
                  <a:srgbClr val="14213D"/>
                </a:solidFill>
                <a:latin typeface="MiSans"/>
                <a:ea typeface="MiSans"/>
              </a:rPr>
              <a:t> to act today.</a:t>
            </a:r>
            <a:endParaRPr lang="en-US" sz="1050" noProof="1"/>
          </a:p>
        </p:txBody>
      </p:sp>
      <p:sp>
        <p:nvSpPr>
          <p:cNvPr id="19"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06</a:t>
            </a:r>
            <a:endParaRPr lang="en-US" sz="800" noProof="1"/>
          </a:p>
        </p:txBody>
      </p:sp>
    </p:spTree>
  </p:cSld>
  <p:clrMapOvr>
    <a:masterClrMapping/>
  </p:clrMapOvr>
</p:sld>
</file>

<file path=ppt/slides/slide7.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FF9EC"/>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PLATFORM ONE · JIPANGE</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25 calculators that speak Kenya's financial language</a:t>
            </a:r>
            <a:endParaRPr lang="en-US" sz="3100" noProof="1"/>
          </a:p>
        </p:txBody>
      </p:sp>
      <p:sp>
        <p:nvSpPr>
          <p:cNvPr id="4" name="sub"/>
          <p:cNvSpPr txBox="1"/>
          <p:nvPr/>
        </p:nvSpPr>
        <p:spPr>
          <a:xfrm>
            <a:off x="914400" y="1371600"/>
            <a:ext cx="9652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Each one answers a question real Kenyans ask — honestly, in context, with an action at the end. Eight highlights:</a:t>
            </a:r>
            <a:endParaRPr lang="en-US" sz="1250" noProof="1"/>
          </a:p>
        </p:txBody>
      </p:sp>
      <p:sp>
        <p:nvSpPr>
          <p:cNvPr id="5" name="c1"/>
          <p:cNvSpPr txBox="1"/>
          <p:nvPr/>
        </p:nvSpPr>
        <p:spPr>
          <a:xfrm>
            <a:off x="914400" y="1955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Take-Home Pay</a:t>
            </a:r>
            <a:endParaRPr lang="en-US" sz="1600" noProof="1"/>
          </a:p>
          <a:p>
            <a:pPr>
              <a:lnSpc>
                <a:spcPct val="130000"/>
              </a:lnSpc>
              <a:spcBef>
                <a:spcPts val="200"/>
              </a:spcBef>
            </a:pPr>
            <a:r>
              <a:rPr lang="en-US" sz="950" noProof="1">
                <a:solidFill>
                  <a:srgbClr val="7A6A58"/>
                </a:solidFill>
                <a:latin typeface="MiSans"/>
                <a:ea typeface="MiSans"/>
              </a:rPr>
              <a:t>Exact net after PAYE, NSSF, SHIF &amp; Housing Levy — the deductions that leave before you touch your salary. The most-used calculator in the suite.</a:t>
            </a:r>
            <a:endParaRPr lang="en-US" sz="1600" noProof="1"/>
          </a:p>
        </p:txBody>
      </p:sp>
      <p:sp>
        <p:nvSpPr>
          <p:cNvPr id="6" name="c2"/>
          <p:cNvSpPr txBox="1"/>
          <p:nvPr/>
        </p:nvSpPr>
        <p:spPr>
          <a:xfrm>
            <a:off x="6350000" y="1955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True Cost of Fuliza</a:t>
            </a:r>
            <a:endParaRPr lang="en-US" sz="1600" noProof="1"/>
          </a:p>
          <a:p>
            <a:pPr>
              <a:lnSpc>
                <a:spcPct val="130000"/>
              </a:lnSpc>
              <a:spcBef>
                <a:spcPts val="200"/>
              </a:spcBef>
            </a:pPr>
            <a:r>
              <a:rPr lang="en-US" sz="950" noProof="1">
                <a:solidFill>
                  <a:srgbClr val="7A6A58"/>
                </a:solidFill>
                <a:latin typeface="MiSans"/>
                <a:ea typeface="MiSans"/>
              </a:rPr>
              <a:t>Ksh 6.00/day on Ksh 600 — 365% annualised. And the tariff is regressive: a Ksh 150 overdraft runs at 730%, because the daily fee is flat within each band. The most expensive credit most Kenyans ever use, made visible for the first time.</a:t>
            </a:r>
            <a:endParaRPr lang="en-US" sz="1600" noProof="1"/>
          </a:p>
        </p:txBody>
      </p:sp>
      <p:sp>
        <p:nvSpPr>
          <p:cNvPr id="7" name="r1"/>
          <p:cNvSpPr/>
          <p:nvPr/>
        </p:nvSpPr>
        <p:spPr>
          <a:xfrm>
            <a:off x="914400" y="2946400"/>
            <a:ext cx="5080000" cy="12700"/>
          </a:xfrm>
          <a:prstGeom prst="rect">
            <a:avLst/>
          </a:prstGeom>
          <a:solidFill>
            <a:srgbClr val="DCD2BE"/>
          </a:solidFill>
          <a:ln>
            <a:noFill/>
          </a:ln>
        </p:spPr>
      </p:sp>
      <p:sp>
        <p:nvSpPr>
          <p:cNvPr id="8" name="r1b"/>
          <p:cNvSpPr/>
          <p:nvPr/>
        </p:nvSpPr>
        <p:spPr>
          <a:xfrm>
            <a:off x="6350000" y="2946400"/>
            <a:ext cx="4927600" cy="12700"/>
          </a:xfrm>
          <a:prstGeom prst="rect">
            <a:avLst/>
          </a:prstGeom>
          <a:solidFill>
            <a:srgbClr val="DCD2BE"/>
          </a:solidFill>
          <a:ln>
            <a:noFill/>
          </a:ln>
        </p:spPr>
      </p:sp>
      <p:sp>
        <p:nvSpPr>
          <p:cNvPr id="9" name="c3"/>
          <p:cNvSpPr txBox="1"/>
          <p:nvPr/>
        </p:nvSpPr>
        <p:spPr>
          <a:xfrm>
            <a:off x="914400" y="3098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Investment Returns</a:t>
            </a:r>
            <a:endParaRPr lang="en-US" sz="1600" noProof="1"/>
          </a:p>
          <a:p>
            <a:pPr>
              <a:lnSpc>
                <a:spcPct val="130000"/>
              </a:lnSpc>
              <a:spcBef>
                <a:spcPts val="200"/>
              </a:spcBef>
            </a:pPr>
            <a:r>
              <a:rPr lang="en-US" sz="950" noProof="1">
                <a:solidFill>
                  <a:srgbClr val="7A6A58"/>
                </a:solidFill>
                <a:latin typeface="MiSans"/>
                <a:ea typeface="MiSans"/>
              </a:rPr>
              <a:t>MMF vs bank vs T-Bill compounding gap — same shillings, different vehicles, dramatically different outcomes over 1, 3 and 5 years.</a:t>
            </a:r>
            <a:endParaRPr lang="en-US" sz="1600" noProof="1"/>
          </a:p>
        </p:txBody>
      </p:sp>
      <p:sp>
        <p:nvSpPr>
          <p:cNvPr id="10" name="c4"/>
          <p:cNvSpPr txBox="1"/>
          <p:nvPr/>
        </p:nvSpPr>
        <p:spPr>
          <a:xfrm>
            <a:off x="6350000" y="3098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Sacco Guarantor Shield</a:t>
            </a:r>
            <a:endParaRPr lang="en-US" sz="1600" noProof="1"/>
          </a:p>
          <a:p>
            <a:pPr>
              <a:lnSpc>
                <a:spcPct val="130000"/>
              </a:lnSpc>
              <a:spcBef>
                <a:spcPts val="200"/>
              </a:spcBef>
            </a:pPr>
            <a:r>
              <a:rPr lang="en-US" sz="950" noProof="1">
                <a:solidFill>
                  <a:srgbClr val="7A6A58"/>
                </a:solidFill>
                <a:latin typeface="MiSans"/>
                <a:ea typeface="MiSans"/>
              </a:rPr>
              <a:t>Real unencumbered borrowing power when guaranteeing colleagues' loans — a uniquely Kenyan risk no other tool addresses.</a:t>
            </a:r>
            <a:endParaRPr lang="en-US" sz="1600" noProof="1"/>
          </a:p>
        </p:txBody>
      </p:sp>
      <p:sp>
        <p:nvSpPr>
          <p:cNvPr id="11" name="r2"/>
          <p:cNvSpPr/>
          <p:nvPr/>
        </p:nvSpPr>
        <p:spPr>
          <a:xfrm>
            <a:off x="914400" y="4089400"/>
            <a:ext cx="5080000" cy="12700"/>
          </a:xfrm>
          <a:prstGeom prst="rect">
            <a:avLst/>
          </a:prstGeom>
          <a:solidFill>
            <a:srgbClr val="DCD2BE"/>
          </a:solidFill>
          <a:ln>
            <a:noFill/>
          </a:ln>
        </p:spPr>
      </p:sp>
      <p:sp>
        <p:nvSpPr>
          <p:cNvPr id="12" name="r2b"/>
          <p:cNvSpPr/>
          <p:nvPr/>
        </p:nvSpPr>
        <p:spPr>
          <a:xfrm>
            <a:off x="6350000" y="4089400"/>
            <a:ext cx="4927600" cy="12700"/>
          </a:xfrm>
          <a:prstGeom prst="rect">
            <a:avLst/>
          </a:prstGeom>
          <a:solidFill>
            <a:srgbClr val="DCD2BE"/>
          </a:solidFill>
          <a:ln>
            <a:noFill/>
          </a:ln>
        </p:spPr>
      </p:sp>
      <p:sp>
        <p:nvSpPr>
          <p:cNvPr id="13" name="c5"/>
          <p:cNvSpPr txBox="1"/>
          <p:nvPr/>
        </p:nvSpPr>
        <p:spPr>
          <a:xfrm>
            <a:off x="914400" y="4241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Money Runway</a:t>
            </a:r>
            <a:endParaRPr lang="en-US" sz="1600" noProof="1"/>
          </a:p>
          <a:p>
            <a:pPr>
              <a:lnSpc>
                <a:spcPct val="130000"/>
              </a:lnSpc>
              <a:spcBef>
                <a:spcPts val="200"/>
              </a:spcBef>
            </a:pPr>
            <a:r>
              <a:rPr lang="en-US" sz="950" noProof="1">
                <a:solidFill>
                  <a:srgbClr val="7A6A58"/>
                </a:solidFill>
                <a:latin typeface="MiSans"/>
                <a:ea typeface="MiSans"/>
              </a:rPr>
              <a:t>How long savings survive a job loss — rendered in months and weeks, not percentages.</a:t>
            </a:r>
            <a:endParaRPr lang="en-US" sz="1600" noProof="1"/>
          </a:p>
        </p:txBody>
      </p:sp>
      <p:sp>
        <p:nvSpPr>
          <p:cNvPr id="14" name="c6"/>
          <p:cNvSpPr txBox="1"/>
          <p:nvPr/>
        </p:nvSpPr>
        <p:spPr>
          <a:xfrm>
            <a:off x="6350000" y="4241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Inflation Reality</a:t>
            </a:r>
            <a:endParaRPr lang="en-US" sz="1600" noProof="1"/>
          </a:p>
          <a:p>
            <a:pPr>
              <a:lnSpc>
                <a:spcPct val="130000"/>
              </a:lnSpc>
              <a:spcBef>
                <a:spcPts val="200"/>
              </a:spcBef>
            </a:pPr>
            <a:r>
              <a:rPr lang="en-US" sz="950" noProof="1">
                <a:solidFill>
                  <a:srgbClr val="7A6A58"/>
                </a:solidFill>
                <a:latin typeface="MiSans"/>
                <a:ea typeface="MiSans"/>
              </a:rPr>
              <a:t>Bank savings at 3.23% vs inflation of 6.41% (CBK, July 2026) — made concrete in shillings, a number you can feel rather than a theory.</a:t>
            </a:r>
            <a:endParaRPr lang="en-US" sz="1600" noProof="1"/>
          </a:p>
        </p:txBody>
      </p:sp>
      <p:sp>
        <p:nvSpPr>
          <p:cNvPr id="15" name="r3"/>
          <p:cNvSpPr/>
          <p:nvPr/>
        </p:nvSpPr>
        <p:spPr>
          <a:xfrm>
            <a:off x="914400" y="5232400"/>
            <a:ext cx="5080000" cy="12700"/>
          </a:xfrm>
          <a:prstGeom prst="rect">
            <a:avLst/>
          </a:prstGeom>
          <a:solidFill>
            <a:srgbClr val="DCD2BE"/>
          </a:solidFill>
          <a:ln>
            <a:noFill/>
          </a:ln>
        </p:spPr>
      </p:sp>
      <p:sp>
        <p:nvSpPr>
          <p:cNvPr id="16" name="r3b"/>
          <p:cNvSpPr/>
          <p:nvPr/>
        </p:nvSpPr>
        <p:spPr>
          <a:xfrm>
            <a:off x="6350000" y="5232400"/>
            <a:ext cx="4927600" cy="12700"/>
          </a:xfrm>
          <a:prstGeom prst="rect">
            <a:avLst/>
          </a:prstGeom>
          <a:solidFill>
            <a:srgbClr val="DCD2BE"/>
          </a:solidFill>
          <a:ln>
            <a:noFill/>
          </a:ln>
        </p:spPr>
      </p:sp>
      <p:sp>
        <p:nvSpPr>
          <p:cNvPr id="17" name="c7"/>
          <p:cNvSpPr txBox="1"/>
          <p:nvPr/>
        </p:nvSpPr>
        <p:spPr>
          <a:xfrm>
            <a:off x="914400" y="5384800"/>
            <a:ext cx="50800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KPLC Token Checker</a:t>
            </a:r>
            <a:endParaRPr lang="en-US" sz="1600" noProof="1"/>
          </a:p>
          <a:p>
            <a:pPr>
              <a:lnSpc>
                <a:spcPct val="130000"/>
              </a:lnSpc>
              <a:spcBef>
                <a:spcPts val="200"/>
              </a:spcBef>
            </a:pPr>
            <a:r>
              <a:rPr lang="en-US" sz="950" noProof="1">
                <a:solidFill>
                  <a:srgbClr val="7A6A58"/>
                </a:solidFill>
                <a:latin typeface="MiSans"/>
                <a:ea typeface="MiSans"/>
              </a:rPr>
              <a:t>Real cost per unit from your own receipt — household financial intelligence at the utility level.</a:t>
            </a:r>
            <a:endParaRPr lang="en-US" sz="1600" noProof="1"/>
          </a:p>
        </p:txBody>
      </p:sp>
      <p:sp>
        <p:nvSpPr>
          <p:cNvPr id="18" name="c8"/>
          <p:cNvSpPr txBox="1"/>
          <p:nvPr/>
        </p:nvSpPr>
        <p:spPr>
          <a:xfrm>
            <a:off x="6350000" y="5384800"/>
            <a:ext cx="4927600" cy="939800"/>
          </a:xfrm>
          <a:prstGeom prst="rect">
            <a:avLst/>
          </a:prstGeom>
          <a:noFill/>
          <a:ln>
            <a:noFill/>
          </a:ln>
        </p:spPr>
        <p:txBody>
          <a:bodyPr lIns="0" rIns="0" tIns="0" bIns="0" wrap="square" rtlCol="0"/>
          <a:lstStyle/>
          <a:p>
            <a:pPr>
              <a:lnSpc>
                <a:spcPct val="130000"/>
              </a:lnSpc>
            </a:pPr>
            <a:r>
              <a:rPr lang="en-US" sz="1200" noProof="1" b="1">
                <a:solidFill>
                  <a:srgbClr val="14213D"/>
                </a:solidFill>
                <a:latin typeface="MiSans"/>
                <a:ea typeface="MiSans"/>
              </a:rPr>
              <a:t>Debt Escape Planner</a:t>
            </a:r>
            <a:endParaRPr lang="en-US" sz="1600" noProof="1"/>
          </a:p>
          <a:p>
            <a:pPr>
              <a:lnSpc>
                <a:spcPct val="130000"/>
              </a:lnSpc>
              <a:spcBef>
                <a:spcPts val="200"/>
              </a:spcBef>
            </a:pPr>
            <a:r>
              <a:rPr lang="en-US" sz="950" noProof="1">
                <a:solidFill>
                  <a:srgbClr val="7A6A58"/>
                </a:solidFill>
                <a:latin typeface="MiSans"/>
                <a:ea typeface="MiSans"/>
              </a:rPr>
              <a:t>Avalanche vs snowball applied to Kenya's actual debt products — Fuliza, bank loans, Sacco emergency loans — with a monthly payoff calendar.</a:t>
            </a:r>
            <a:endParaRPr lang="en-US" sz="1600" noProof="1"/>
          </a:p>
        </p:txBody>
      </p:sp>
      <p:sp>
        <p:nvSpPr>
          <p:cNvPr id="19"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07</a:t>
            </a:r>
            <a:endParaRPr lang="en-US" sz="800" noProof="1"/>
          </a:p>
        </p:txBody>
      </p:sp>
    </p:spTree>
  </p:cSld>
  <p:clrMapOvr>
    <a:masterClrMapping/>
  </p:clrMapOvr>
</p:sld>
</file>

<file path=ppt/slides/slide8.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14213D"/>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E8960C"/>
                </a:solidFill>
                <a:latin typeface="QuattrocentoSans"/>
                <a:ea typeface="QuattrocentoSans"/>
              </a:rPr>
              <a:t>PLATFORM TWO · MWANGAZA YIELD</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F7F2E7"/>
                </a:solidFill>
                <a:latin typeface="Oranienbaum"/>
                <a:ea typeface="Oranienbaum"/>
              </a:rPr>
              <a:t>Bringing light to Kenya's bond market</a:t>
            </a:r>
            <a:endParaRPr lang="en-US" sz="3100" noProof="1"/>
          </a:p>
        </p:txBody>
      </p:sp>
      <p:sp>
        <p:nvSpPr>
          <p:cNvPr id="4" name="sub"/>
          <p:cNvSpPr txBox="1"/>
          <p:nvPr/>
        </p:nvSpPr>
        <p:spPr>
          <a:xfrm>
            <a:off x="914400" y="1371600"/>
            <a:ext cx="8890000" cy="457200"/>
          </a:xfrm>
          <a:prstGeom prst="rect">
            <a:avLst/>
          </a:prstGeom>
          <a:noFill/>
          <a:ln>
            <a:noFill/>
          </a:ln>
        </p:spPr>
        <p:txBody>
          <a:bodyPr lIns="0" rIns="0" tIns="0" bIns="0" wrap="square" rtlCol="0"/>
          <a:lstStyle/>
          <a:p>
            <a:pPr>
              <a:lnSpc>
                <a:spcPct val="150000"/>
              </a:lnSpc>
            </a:pPr>
            <a:r>
              <a:rPr lang="en-US" sz="1250" noProof="1">
                <a:solidFill>
                  <a:srgbClr val="B9C4DC"/>
                </a:solidFill>
                <a:latin typeface="QuattrocentoSans"/>
                <a:ea typeface="QuattrocentoSans"/>
              </a:rPr>
              <a:t>Kenya's bond market has been open to ordinary savers for years. What has been scarce is a clear view of the numbers, offered without an agenda. When you lend to Kenya, know what you earn.</a:t>
            </a:r>
            <a:endParaRPr lang="en-US" sz="1250" noProof="1"/>
          </a:p>
        </p:txBody>
      </p:sp>
      <p:sp>
        <p:nvSpPr>
          <p:cNvPr id="5" name="hero-num"/>
          <p:cNvSpPr txBox="1"/>
          <p:nvPr/>
        </p:nvSpPr>
        <p:spPr>
          <a:xfrm>
            <a:off x="914400" y="2133600"/>
            <a:ext cx="4572000" cy="1524000"/>
          </a:xfrm>
          <a:prstGeom prst="rect">
            <a:avLst/>
          </a:prstGeom>
          <a:noFill/>
          <a:ln>
            <a:noFill/>
          </a:ln>
        </p:spPr>
        <p:txBody>
          <a:bodyPr lIns="0" rIns="0" tIns="0" bIns="0" wrap="square" rtlCol="0"/>
          <a:lstStyle/>
          <a:p>
            <a:pPr>
              <a:lnSpc>
                <a:spcPct val="105000"/>
              </a:lnSpc>
            </a:pPr>
            <a:r>
              <a:rPr lang="en-US" sz="7200" noProof="1">
                <a:solidFill>
                  <a:srgbClr val="E8960C"/>
                </a:solidFill>
                <a:latin typeface="Oranienbaum"/>
                <a:ea typeface="Oranienbaum"/>
              </a:rPr>
              <a:t>18.45%</a:t>
            </a:r>
            <a:endParaRPr lang="en-US" sz="1600" noProof="1"/>
          </a:p>
          <a:p>
            <a:pPr>
              <a:lnSpc>
                <a:spcPct val="105000"/>
              </a:lnSpc>
              <a:spcBef>
                <a:spcPts val="800"/>
              </a:spcBef>
            </a:pPr>
            <a:r>
              <a:rPr lang="en-US" sz="1100" noProof="1" b="1">
                <a:solidFill>
                  <a:srgbClr val="F7F2E7"/>
                </a:solidFill>
                <a:latin typeface="MiSans"/>
                <a:ea typeface="MiSans"/>
              </a:rPr>
              <a:t>Best net yield today</a:t>
            </a:r>
            <a:r>
              <a:rPr lang="en-US" sz="1000" noProof="1">
                <a:solidFill>
                  <a:srgbClr val="8FA0C0"/>
                </a:solidFill>
                <a:latin typeface="MiSans"/>
                <a:ea typeface="MiSans"/>
              </a:rPr>
              <a:t> — IFB1/2024/8.5, tax-free infrastructure bond, as at 28 July 2026</a:t>
            </a:r>
            <a:endParaRPr lang="en-US" sz="1600" noProof="1"/>
          </a:p>
        </p:txBody>
      </p:sp>
      <p:sp>
        <p:nvSpPr>
          <p:cNvPr id="6" name="hero-note"/>
          <p:cNvSpPr txBox="1"/>
          <p:nvPr/>
        </p:nvSpPr>
        <p:spPr>
          <a:xfrm>
            <a:off x="914400" y="3759200"/>
            <a:ext cx="4572000" cy="508000"/>
          </a:xfrm>
          <a:prstGeom prst="rect">
            <a:avLst/>
          </a:prstGeom>
          <a:noFill/>
          <a:ln>
            <a:noFill/>
          </a:ln>
        </p:spPr>
        <p:txBody>
          <a:bodyPr lIns="0" rIns="0" tIns="0" bIns="0" wrap="square" rtlCol="0"/>
          <a:lstStyle/>
          <a:p>
            <a:pPr>
              <a:lnSpc>
                <a:spcPct val="140000"/>
              </a:lnSpc>
            </a:pPr>
            <a:r>
              <a:rPr lang="en-US" sz="1000" noProof="1">
                <a:solidFill>
                  <a:srgbClr val="8FA0C0"/>
                </a:solidFill>
                <a:latin typeface="MiSans"/>
                <a:ea typeface="MiSans"/>
              </a:rPr>
              <a:t>The highest after-tax return available in Kenya's government securities market — ranked on the number you can actually spend.</a:t>
            </a:r>
            <a:endParaRPr lang="en-US" sz="1000" noProof="1"/>
          </a:p>
        </p:txBody>
      </p:sp>
      <p:sp>
        <p:nvSpPr>
          <p:cNvPr id="7" name="v-div"/>
          <p:cNvSpPr/>
          <p:nvPr/>
        </p:nvSpPr>
        <p:spPr>
          <a:xfrm>
            <a:off x="5969000" y="2133600"/>
            <a:ext cx="12700" cy="3302000"/>
          </a:xfrm>
          <a:prstGeom prst="rect">
            <a:avLst/>
          </a:prstGeom>
          <a:solidFill>
            <a:srgbClr val="2E4066"/>
          </a:solidFill>
          <a:ln>
            <a:noFill/>
          </a:ln>
        </p:spPr>
      </p:sp>
      <p:sp>
        <p:nvSpPr>
          <p:cNvPr id="8" name="s1"/>
          <p:cNvSpPr txBox="1"/>
          <p:nvPr/>
        </p:nvSpPr>
        <p:spPr>
          <a:xfrm>
            <a:off x="6426200" y="2133600"/>
            <a:ext cx="4851400" cy="939800"/>
          </a:xfrm>
          <a:prstGeom prst="rect">
            <a:avLst/>
          </a:prstGeom>
          <a:noFill/>
          <a:ln>
            <a:noFill/>
          </a:ln>
        </p:spPr>
        <p:txBody>
          <a:bodyPr lIns="0" rIns="0" tIns="0" bIns="0" wrap="square" rtlCol="0"/>
          <a:lstStyle/>
          <a:p>
            <a:pPr>
              <a:lnSpc>
                <a:spcPct val="125000"/>
              </a:lnSpc>
            </a:pPr>
            <a:r>
              <a:rPr lang="en-US" sz="2600" noProof="1">
                <a:solidFill>
                  <a:srgbClr val="F7F2E7"/>
                </a:solidFill>
                <a:latin typeface="Oranienbaum"/>
                <a:ea typeface="Oranienbaum"/>
              </a:rPr>
              <a:t>20 of 58</a:t>
            </a:r>
            <a:r>
              <a:rPr lang="en-US" sz="1050" noProof="1">
                <a:solidFill>
                  <a:srgbClr val="E8960C"/>
                </a:solidFill>
                <a:latin typeface="MiSans"/>
                <a:ea typeface="MiSans"/>
              </a:rPr>
              <a:t>  tax-free bonds</a:t>
            </a:r>
            <a:endParaRPr lang="en-US" sz="1600" noProof="1"/>
          </a:p>
          <a:p>
            <a:pPr>
              <a:lnSpc>
                <a:spcPct val="125000"/>
              </a:lnSpc>
              <a:spcBef>
                <a:spcPts val="400"/>
              </a:spcBef>
            </a:pPr>
            <a:r>
              <a:rPr lang="en-US" sz="950" noProof="1">
                <a:solidFill>
                  <a:srgbClr val="8FA0C0"/>
                </a:solidFill>
                <a:latin typeface="MiSans"/>
                <a:ea typeface="MiSans"/>
              </a:rPr>
              <a:t>Not always the ones quoting the highest headline rate — Mwangaza ranks after tax, so the comparison is honest.</a:t>
            </a:r>
            <a:endParaRPr lang="en-US" sz="1600" noProof="1"/>
          </a:p>
        </p:txBody>
      </p:sp>
      <p:sp>
        <p:nvSpPr>
          <p:cNvPr id="9" name="rr1"/>
          <p:cNvSpPr/>
          <p:nvPr/>
        </p:nvSpPr>
        <p:spPr>
          <a:xfrm>
            <a:off x="6426200" y="3200400"/>
            <a:ext cx="4851400" cy="12700"/>
          </a:xfrm>
          <a:prstGeom prst="rect">
            <a:avLst/>
          </a:prstGeom>
          <a:solidFill>
            <a:srgbClr val="2E4066"/>
          </a:solidFill>
          <a:ln>
            <a:noFill/>
          </a:ln>
        </p:spPr>
      </p:sp>
      <p:sp>
        <p:nvSpPr>
          <p:cNvPr id="10" name="s2"/>
          <p:cNvSpPr txBox="1"/>
          <p:nvPr/>
        </p:nvSpPr>
        <p:spPr>
          <a:xfrm>
            <a:off x="6426200" y="3352800"/>
            <a:ext cx="4851400" cy="939800"/>
          </a:xfrm>
          <a:prstGeom prst="rect">
            <a:avLst/>
          </a:prstGeom>
          <a:noFill/>
          <a:ln>
            <a:noFill/>
          </a:ln>
        </p:spPr>
        <p:txBody>
          <a:bodyPr lIns="0" rIns="0" tIns="0" bIns="0" wrap="square" rtlCol="0"/>
          <a:lstStyle/>
          <a:p>
            <a:pPr>
              <a:lnSpc>
                <a:spcPct val="125000"/>
              </a:lnSpc>
            </a:pPr>
            <a:r>
              <a:rPr lang="en-US" sz="2600" noProof="1">
                <a:solidFill>
                  <a:srgbClr val="F7F2E7"/>
                </a:solidFill>
                <a:latin typeface="Oranienbaum"/>
                <a:ea typeface="Oranienbaum"/>
              </a:rPr>
              <a:t>387</a:t>
            </a:r>
            <a:r>
              <a:rPr lang="en-US" sz="1050" noProof="1">
                <a:solidFill>
                  <a:srgbClr val="E8960C"/>
                </a:solidFill>
                <a:latin typeface="MiSans"/>
                <a:ea typeface="MiSans"/>
              </a:rPr>
              <a:t>  auction records · 127 issues since 2009</a:t>
            </a:r>
            <a:endParaRPr lang="en-US" sz="1600" noProof="1"/>
          </a:p>
          <a:p>
            <a:pPr>
              <a:lnSpc>
                <a:spcPct val="125000"/>
              </a:lnSpc>
              <a:spcBef>
                <a:spcPts val="400"/>
              </a:spcBef>
            </a:pPr>
            <a:r>
              <a:rPr lang="en-US" sz="950" noProof="1">
                <a:solidFill>
                  <a:srgbClr val="8FA0C0"/>
                </a:solidFill>
                <a:latin typeface="MiSans"/>
                <a:ea typeface="MiSans"/>
              </a:rPr>
              <a:t>See what a bond has actually cleared at before — not just what is being asked today.</a:t>
            </a:r>
            <a:endParaRPr lang="en-US" sz="1600" noProof="1"/>
          </a:p>
        </p:txBody>
      </p:sp>
      <p:sp>
        <p:nvSpPr>
          <p:cNvPr id="11" name="rr2"/>
          <p:cNvSpPr/>
          <p:nvPr/>
        </p:nvSpPr>
        <p:spPr>
          <a:xfrm>
            <a:off x="6426200" y="4419600"/>
            <a:ext cx="4851400" cy="12700"/>
          </a:xfrm>
          <a:prstGeom prst="rect">
            <a:avLst/>
          </a:prstGeom>
          <a:solidFill>
            <a:srgbClr val="2E4066"/>
          </a:solidFill>
          <a:ln>
            <a:noFill/>
          </a:ln>
        </p:spPr>
      </p:sp>
      <p:sp>
        <p:nvSpPr>
          <p:cNvPr id="12" name="s3"/>
          <p:cNvSpPr txBox="1"/>
          <p:nvPr/>
        </p:nvSpPr>
        <p:spPr>
          <a:xfrm>
            <a:off x="6426200" y="4572000"/>
            <a:ext cx="4851400" cy="939800"/>
          </a:xfrm>
          <a:prstGeom prst="rect">
            <a:avLst/>
          </a:prstGeom>
          <a:noFill/>
          <a:ln>
            <a:noFill/>
          </a:ln>
        </p:spPr>
        <p:txBody>
          <a:bodyPr lIns="0" rIns="0" tIns="0" bIns="0" wrap="square" rtlCol="0"/>
          <a:lstStyle/>
          <a:p>
            <a:pPr>
              <a:lnSpc>
                <a:spcPct val="125000"/>
              </a:lnSpc>
            </a:pPr>
            <a:r>
              <a:rPr lang="en-US" sz="2600" noProof="1">
                <a:solidFill>
                  <a:srgbClr val="F7F2E7"/>
                </a:solidFill>
                <a:latin typeface="Oranienbaum"/>
                <a:ea typeface="Oranienbaum"/>
              </a:rPr>
              <a:t>Ksh 50K</a:t>
            </a:r>
            <a:r>
              <a:rPr lang="en-US" sz="1050" noProof="1">
                <a:solidFill>
                  <a:srgbClr val="E8960C"/>
                </a:solidFill>
                <a:latin typeface="MiSans"/>
                <a:ea typeface="MiSans"/>
              </a:rPr>
              <a:t>  minimum entry via DhowCSD</a:t>
            </a:r>
            <a:endParaRPr lang="en-US" sz="1600" noProof="1"/>
          </a:p>
          <a:p>
            <a:pPr>
              <a:lnSpc>
                <a:spcPct val="125000"/>
              </a:lnSpc>
              <a:spcBef>
                <a:spcPts val="400"/>
              </a:spcBef>
            </a:pPr>
            <a:r>
              <a:rPr lang="en-US" sz="950" noProof="1">
                <a:solidFill>
                  <a:srgbClr val="8FA0C0"/>
                </a:solidFill>
                <a:latin typeface="MiSans"/>
                <a:ea typeface="MiSans"/>
              </a:rPr>
              <a:t>The same threshold as a CBK non-competitive bid — the bond market is open to anyone with a phone.</a:t>
            </a:r>
            <a:endParaRPr lang="en-US" sz="1600" noProof="1"/>
          </a:p>
        </p:txBody>
      </p:sp>
      <p:sp>
        <p:nvSpPr>
          <p:cNvPr id="13" name="quote"/>
          <p:cNvSpPr txBox="1"/>
          <p:nvPr/>
        </p:nvSpPr>
        <p:spPr>
          <a:xfrm>
            <a:off x="914400" y="5664200"/>
            <a:ext cx="10363200" cy="762000"/>
          </a:xfrm>
          <a:prstGeom prst="rect">
            <a:avLst/>
          </a:prstGeom>
          <a:noFill/>
          <a:ln>
            <a:noFill/>
          </a:ln>
        </p:spPr>
        <p:txBody>
          <a:bodyPr lIns="0" rIns="0" tIns="0" bIns="0" wrap="square" rtlCol="0"/>
          <a:lstStyle/>
          <a:p>
            <a:pPr>
              <a:lnSpc>
                <a:spcPct val="140000"/>
              </a:lnSpc>
            </a:pPr>
            <a:r>
              <a:rPr lang="en-US" sz="1350" noProof="1" i="1">
                <a:solidFill>
                  <a:srgbClr val="D8CBB6"/>
                </a:solidFill>
                <a:latin typeface="Oranienbaum"/>
                <a:ea typeface="Oranienbaum"/>
              </a:rPr>
              <a:t>“Nobody wants a bond. They want the thing it pays for — a school term, a quiet retirement, rent covered without working for it. Tell us what you are saving towards, and we shape the dates, the taxes and the payments around your life.”</a:t>
            </a:r>
            <a:endParaRPr lang="en-US" sz="1350" noProof="1"/>
          </a:p>
        </p:txBody>
      </p:sp>
      <p:sp>
        <p:nvSpPr>
          <p:cNvPr id="14"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5E7099"/>
                </a:solidFill>
                <a:latin typeface="QuattrocentoSans"/>
                <a:ea typeface="QuattrocentoSans"/>
              </a:rPr>
              <a:t>08</a:t>
            </a:r>
            <a:endParaRPr lang="en-US" sz="800" noProof="1"/>
          </a:p>
        </p:txBody>
      </p:sp>
    </p:spTree>
  </p:cSld>
  <p:clrMapOvr>
    <a:masterClrMapping/>
  </p:clrMapOvr>
</p:sld>
</file>

<file path=ppt/slides/slide9.xml><?xml version="1.0" encoding="utf-8"?>
<p:sld xmlns:p="http://schemas.openxmlformats.org/presentationml/2006/main" xmlns:a="http://schemas.openxmlformats.org/drawingml/2006/main" xmlns:a14="http://schemas.microsoft.com/office/drawing/2010/main" xmlns:c="http://schemas.openxmlformats.org/drawingml/2006/chart" xmlns:cx="http://schemas.microsoft.com/office/drawing/2014/chartex" xmlns:m="http://schemas.openxmlformats.org/officeDocument/2006/math" xmlns:mc="http://schemas.openxmlformats.org/markup-compatibility/2006" xmlns:pptd="https://kimi-design.msh.team/pptd/2026" xmlns:r="http://schemas.openxmlformats.org/officeDocument/2006/relationships">
  <p:cSld>
    <p:bg>
      <p:bgPr>
        <a:solidFill>
          <a:srgbClr val="F7F2E7"/>
        </a:solidFill>
      </p:bgPr>
    </p:bg>
    <p:spTree>
      <p:nvGrpSpPr>
        <p:cNvPr id="1" name=""/>
        <p:cNvGrpSpPr/>
        <p:nvPr/>
      </p:nvGrpSpPr>
      <p:grpSpPr>
        <a:xfrm>
          <a:off x="0" y="0"/>
          <a:ext cx="0" cy="0"/>
          <a:chOff x="0" y="0"/>
          <a:chExt cx="0" cy="0"/>
        </a:xfrm>
      </p:grpSpPr>
      <p:sp>
        <p:nvSpPr>
          <p:cNvPr id="2" name="kicker"/>
          <p:cNvSpPr txBox="1"/>
          <p:nvPr/>
        </p:nvSpPr>
        <p:spPr>
          <a:xfrm>
            <a:off x="914400" y="558800"/>
            <a:ext cx="5842000" cy="177800"/>
          </a:xfrm>
          <a:prstGeom prst="rect">
            <a:avLst/>
          </a:prstGeom>
          <a:noFill/>
          <a:ln>
            <a:noFill/>
          </a:ln>
        </p:spPr>
        <p:txBody>
          <a:bodyPr lIns="0" rIns="0" tIns="0" bIns="0" wrap="none" rtlCol="0"/>
          <a:lstStyle/>
          <a:p>
            <a:pPr>
              <a:lnSpc>
                <a:spcPct val="120000"/>
              </a:lnSpc>
            </a:pPr>
            <a:r>
              <a:rPr lang="en-US" sz="1000" noProof="1" b="1" spc="300" kern="0">
                <a:solidFill>
                  <a:srgbClr val="B56E00"/>
                </a:solidFill>
                <a:latin typeface="QuattrocentoSans"/>
                <a:ea typeface="QuattrocentoSans"/>
              </a:rPr>
              <a:t>PLATFORM TWO · MWANGAZA YIELD</a:t>
            </a:r>
            <a:endParaRPr lang="en-US" sz="1000" noProof="1"/>
          </a:p>
        </p:txBody>
      </p:sp>
      <p:sp>
        <p:nvSpPr>
          <p:cNvPr id="3" name="title"/>
          <p:cNvSpPr txBox="1"/>
          <p:nvPr/>
        </p:nvSpPr>
        <p:spPr>
          <a:xfrm>
            <a:off x="914400" y="787400"/>
            <a:ext cx="10363200" cy="558800"/>
          </a:xfrm>
          <a:prstGeom prst="rect">
            <a:avLst/>
          </a:prstGeom>
          <a:noFill/>
          <a:ln>
            <a:noFill/>
          </a:ln>
        </p:spPr>
        <p:txBody>
          <a:bodyPr lIns="0" rIns="0" tIns="0" bIns="0" wrap="none" rtlCol="0"/>
          <a:lstStyle/>
          <a:p>
            <a:pPr>
              <a:lnSpc>
                <a:spcPct val="112000"/>
              </a:lnSpc>
            </a:pPr>
            <a:r>
              <a:rPr lang="en-US" sz="3100" noProof="1">
                <a:solidFill>
                  <a:srgbClr val="14213D"/>
                </a:solidFill>
                <a:latin typeface="Oranienbaum"/>
                <a:ea typeface="Oranienbaum"/>
              </a:rPr>
              <a:t>Honest numbers, every time</a:t>
            </a:r>
            <a:endParaRPr lang="en-US" sz="3100" noProof="1"/>
          </a:p>
        </p:txBody>
      </p:sp>
      <p:sp>
        <p:nvSpPr>
          <p:cNvPr id="4" name="sub"/>
          <p:cNvSpPr txBox="1"/>
          <p:nvPr/>
        </p:nvSpPr>
        <p:spPr>
          <a:xfrm>
            <a:off x="914400" y="1371600"/>
            <a:ext cx="9652000" cy="406400"/>
          </a:xfrm>
          <a:prstGeom prst="rect">
            <a:avLst/>
          </a:prstGeom>
          <a:noFill/>
          <a:ln>
            <a:noFill/>
          </a:ln>
        </p:spPr>
        <p:txBody>
          <a:bodyPr lIns="0" rIns="0" tIns="0" bIns="0" wrap="square" rtlCol="0"/>
          <a:lstStyle/>
          <a:p>
            <a:pPr>
              <a:lnSpc>
                <a:spcPct val="150000"/>
              </a:lnSpc>
            </a:pPr>
            <a:r>
              <a:rPr lang="en-US" sz="1250" noProof="1">
                <a:solidFill>
                  <a:srgbClr val="7A6A58"/>
                </a:solidFill>
                <a:latin typeface="QuattrocentoSans"/>
                <a:ea typeface="QuattrocentoSans"/>
              </a:rPr>
              <a:t>The bond market rewards the informed — not through malice, but through complexity. Mwangaza removes that complexity, calculation by calculation.</a:t>
            </a:r>
            <a:endParaRPr lang="en-US" sz="1250" noProof="1"/>
          </a:p>
        </p:txBody>
      </p:sp>
      <p:sp>
        <p:nvSpPr>
          <p:cNvPr id="5" name="c1"/>
          <p:cNvSpPr txBox="1"/>
          <p:nvPr/>
        </p:nvSpPr>
        <p:spPr>
          <a:xfrm>
            <a:off x="914400" y="1981200"/>
            <a:ext cx="50800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After-tax yield, always</a:t>
            </a:r>
            <a:endParaRPr lang="en-US" sz="1600" noProof="1"/>
          </a:p>
          <a:p>
            <a:pPr>
              <a:lnSpc>
                <a:spcPct val="132000"/>
              </a:lnSpc>
              <a:spcBef>
                <a:spcPts val="200"/>
              </a:spcBef>
            </a:pPr>
            <a:r>
              <a:rPr lang="en-US" sz="950" noProof="1">
                <a:solidFill>
                  <a:srgbClr val="7A6A58"/>
                </a:solidFill>
                <a:latin typeface="MiSans"/>
                <a:ea typeface="MiSans"/>
              </a:rPr>
              <a:t>Ksh 12,857 per year per Ksh 1M is quietly removed by withholding tax on taxable bonds. Every figure shown is after that deduction — the only number you can spend. (Mwangaza / CBK)</a:t>
            </a:r>
            <a:endParaRPr lang="en-US" sz="1600" noProof="1"/>
          </a:p>
        </p:txBody>
      </p:sp>
      <p:sp>
        <p:nvSpPr>
          <p:cNvPr id="6" name="c2"/>
          <p:cNvSpPr txBox="1"/>
          <p:nvPr/>
        </p:nvSpPr>
        <p:spPr>
          <a:xfrm>
            <a:off x="6350000" y="1981200"/>
            <a:ext cx="49276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T-Bill translation</a:t>
            </a:r>
            <a:endParaRPr lang="en-US" sz="1600" noProof="1"/>
          </a:p>
          <a:p>
            <a:pPr>
              <a:lnSpc>
                <a:spcPct val="132000"/>
              </a:lnSpc>
              <a:spcBef>
                <a:spcPts val="200"/>
              </a:spcBef>
            </a:pPr>
            <a:r>
              <a:rPr lang="en-US" sz="950" noProof="1">
                <a:solidFill>
                  <a:srgbClr val="7A6A58"/>
                </a:solidFill>
                <a:latin typeface="MiSans"/>
                <a:ea typeface="MiSans"/>
              </a:rPr>
              <a:t>A “9% discount rate” is not a 9% return. Mwangaza converts 91, 182 and 364-day bills and shows what rolling them over would actually earn.</a:t>
            </a:r>
            <a:endParaRPr lang="en-US" sz="1600" noProof="1"/>
          </a:p>
        </p:txBody>
      </p:sp>
      <p:sp>
        <p:nvSpPr>
          <p:cNvPr id="7" name="r1"/>
          <p:cNvSpPr/>
          <p:nvPr/>
        </p:nvSpPr>
        <p:spPr>
          <a:xfrm>
            <a:off x="914400" y="3175000"/>
            <a:ext cx="5080000" cy="12700"/>
          </a:xfrm>
          <a:prstGeom prst="rect">
            <a:avLst/>
          </a:prstGeom>
          <a:solidFill>
            <a:srgbClr val="DCD2BE"/>
          </a:solidFill>
          <a:ln>
            <a:noFill/>
          </a:ln>
        </p:spPr>
      </p:sp>
      <p:sp>
        <p:nvSpPr>
          <p:cNvPr id="8" name="r1b"/>
          <p:cNvSpPr/>
          <p:nvPr/>
        </p:nvSpPr>
        <p:spPr>
          <a:xfrm>
            <a:off x="6350000" y="3175000"/>
            <a:ext cx="4927600" cy="12700"/>
          </a:xfrm>
          <a:prstGeom prst="rect">
            <a:avLst/>
          </a:prstGeom>
          <a:solidFill>
            <a:srgbClr val="DCD2BE"/>
          </a:solidFill>
          <a:ln>
            <a:noFill/>
          </a:ln>
        </p:spPr>
      </p:sp>
      <p:sp>
        <p:nvSpPr>
          <p:cNvPr id="9" name="c3"/>
          <p:cNvSpPr txBox="1"/>
          <p:nvPr/>
        </p:nvSpPr>
        <p:spPr>
          <a:xfrm>
            <a:off x="914400" y="3327400"/>
            <a:ext cx="50800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Bond ladder builder</a:t>
            </a:r>
            <a:endParaRPr lang="en-US" sz="1600" noProof="1"/>
          </a:p>
          <a:p>
            <a:pPr>
              <a:lnSpc>
                <a:spcPct val="132000"/>
              </a:lnSpc>
              <a:spcBef>
                <a:spcPts val="200"/>
              </a:spcBef>
            </a:pPr>
            <a:r>
              <a:rPr lang="en-US" sz="950" noProof="1">
                <a:solidFill>
                  <a:srgbClr val="7A6A58"/>
                </a:solidFill>
                <a:latin typeface="MiSans"/>
                <a:ea typeface="MiSans"/>
              </a:rPr>
              <a:t>Spread a lump sum so something matures each year — when school fees fall due, when you retire. Planning around real life events, not abstract timelines.</a:t>
            </a:r>
            <a:endParaRPr lang="en-US" sz="1600" noProof="1"/>
          </a:p>
        </p:txBody>
      </p:sp>
      <p:sp>
        <p:nvSpPr>
          <p:cNvPr id="10" name="c4"/>
          <p:cNvSpPr txBox="1"/>
          <p:nvPr/>
        </p:nvSpPr>
        <p:spPr>
          <a:xfrm>
            <a:off x="6350000" y="3327400"/>
            <a:ext cx="49276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Secondary-market intelligence</a:t>
            </a:r>
            <a:endParaRPr lang="en-US" sz="1600" noProof="1"/>
          </a:p>
          <a:p>
            <a:pPr>
              <a:lnSpc>
                <a:spcPct val="132000"/>
              </a:lnSpc>
              <a:spcBef>
                <a:spcPts val="200"/>
              </a:spcBef>
            </a:pPr>
            <a:r>
              <a:rPr lang="en-US" sz="950" noProof="1">
                <a:solidFill>
                  <a:srgbClr val="7A6A58"/>
                </a:solidFill>
                <a:latin typeface="MiSans"/>
                <a:ea typeface="MiSans"/>
              </a:rPr>
              <a:t>A broker quotes 12.50% on a tax-free bond; Mwangaza shows the real sell price (12.57%) and the yield a taxed replacement must hit (13.97%) to break even. (Mwangaza analytics)</a:t>
            </a:r>
            <a:endParaRPr lang="en-US" sz="1600" noProof="1"/>
          </a:p>
        </p:txBody>
      </p:sp>
      <p:sp>
        <p:nvSpPr>
          <p:cNvPr id="11" name="r2"/>
          <p:cNvSpPr/>
          <p:nvPr/>
        </p:nvSpPr>
        <p:spPr>
          <a:xfrm>
            <a:off x="914400" y="4521200"/>
            <a:ext cx="5080000" cy="12700"/>
          </a:xfrm>
          <a:prstGeom prst="rect">
            <a:avLst/>
          </a:prstGeom>
          <a:solidFill>
            <a:srgbClr val="DCD2BE"/>
          </a:solidFill>
          <a:ln>
            <a:noFill/>
          </a:ln>
        </p:spPr>
      </p:sp>
      <p:sp>
        <p:nvSpPr>
          <p:cNvPr id="12" name="r2b"/>
          <p:cNvSpPr/>
          <p:nvPr/>
        </p:nvSpPr>
        <p:spPr>
          <a:xfrm>
            <a:off x="6350000" y="4521200"/>
            <a:ext cx="4927600" cy="12700"/>
          </a:xfrm>
          <a:prstGeom prst="rect">
            <a:avLst/>
          </a:prstGeom>
          <a:solidFill>
            <a:srgbClr val="DCD2BE"/>
          </a:solidFill>
          <a:ln>
            <a:noFill/>
          </a:ln>
        </p:spPr>
      </p:sp>
      <p:sp>
        <p:nvSpPr>
          <p:cNvPr id="13" name="c5"/>
          <p:cNvSpPr txBox="1"/>
          <p:nvPr/>
        </p:nvSpPr>
        <p:spPr>
          <a:xfrm>
            <a:off x="914400" y="4673600"/>
            <a:ext cx="50800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Calendar integration</a:t>
            </a:r>
            <a:endParaRPr lang="en-US" sz="1600" noProof="1"/>
          </a:p>
          <a:p>
            <a:pPr>
              <a:lnSpc>
                <a:spcPct val="132000"/>
              </a:lnSpc>
              <a:spcBef>
                <a:spcPts val="200"/>
              </a:spcBef>
            </a:pPr>
            <a:r>
              <a:rPr lang="en-US" sz="950" noProof="1">
                <a:solidFill>
                  <a:srgbClr val="7A6A58"/>
                </a:solidFill>
                <a:latin typeface="MiSans"/>
                <a:ea typeface="MiSans"/>
              </a:rPr>
              <a:t>Every coupon and repayment date on your phone, with a reminder the day before. Knowing a coupon lands the day before school fees are due is not a convenience — it is the plan.</a:t>
            </a:r>
            <a:endParaRPr lang="en-US" sz="1600" noProof="1"/>
          </a:p>
        </p:txBody>
      </p:sp>
      <p:sp>
        <p:nvSpPr>
          <p:cNvPr id="14" name="c6"/>
          <p:cNvSpPr txBox="1"/>
          <p:nvPr/>
        </p:nvSpPr>
        <p:spPr>
          <a:xfrm>
            <a:off x="6350000" y="4673600"/>
            <a:ext cx="4927600" cy="1117600"/>
          </a:xfrm>
          <a:prstGeom prst="rect">
            <a:avLst/>
          </a:prstGeom>
          <a:noFill/>
          <a:ln>
            <a:noFill/>
          </a:ln>
        </p:spPr>
        <p:txBody>
          <a:bodyPr lIns="0" rIns="0" tIns="0" bIns="0" wrap="square" rtlCol="0"/>
          <a:lstStyle/>
          <a:p>
            <a:pPr>
              <a:lnSpc>
                <a:spcPct val="132000"/>
              </a:lnSpc>
            </a:pPr>
            <a:r>
              <a:rPr lang="en-US" sz="1200" noProof="1" b="1">
                <a:solidFill>
                  <a:srgbClr val="14213D"/>
                </a:solidFill>
                <a:latin typeface="MiSans"/>
                <a:ea typeface="MiSans"/>
              </a:rPr>
              <a:t>CBK rate history built in</a:t>
            </a:r>
            <a:endParaRPr lang="en-US" sz="1600" noProof="1"/>
          </a:p>
          <a:p>
            <a:pPr>
              <a:lnSpc>
                <a:spcPct val="132000"/>
              </a:lnSpc>
              <a:spcBef>
                <a:spcPts val="200"/>
              </a:spcBef>
            </a:pPr>
            <a:r>
              <a:rPr lang="en-US" sz="950" noProof="1">
                <a:solidFill>
                  <a:srgbClr val="7A6A58"/>
                </a:solidFill>
                <a:latin typeface="MiSans"/>
                <a:ea typeface="MiSans"/>
              </a:rPr>
              <a:t>5.75–18% across 119 MPC decisions (as at 28 July 2026). Long-term projections state both ends plainly — a plan built on today's rate alone is a bet. (CBK published decisions)</a:t>
            </a:r>
            <a:endParaRPr lang="en-US" sz="1600" noProof="1"/>
          </a:p>
        </p:txBody>
      </p:sp>
      <p:sp>
        <p:nvSpPr>
          <p:cNvPr id="15" name="loop"/>
          <p:cNvSpPr txBox="1"/>
          <p:nvPr/>
        </p:nvSpPr>
        <p:spPr>
          <a:xfrm>
            <a:off x="914400" y="6070600"/>
            <a:ext cx="10363200" cy="203200"/>
          </a:xfrm>
          <a:prstGeom prst="rect">
            <a:avLst/>
          </a:prstGeom>
          <a:noFill/>
          <a:ln>
            <a:noFill/>
          </a:ln>
        </p:spPr>
        <p:txBody>
          <a:bodyPr lIns="0" rIns="0" tIns="0" bIns="0" wrap="none" rtlCol="0"/>
          <a:lstStyle/>
          <a:p>
            <a:pPr>
              <a:lnSpc>
                <a:spcPct val="120000"/>
              </a:lnSpc>
            </a:pPr>
            <a:r>
              <a:rPr lang="en-US" sz="1050" noProof="1">
                <a:solidFill>
                  <a:srgbClr val="14213D"/>
                </a:solidFill>
                <a:latin typeface="MiSans"/>
                <a:ea typeface="MiSans"/>
              </a:rPr>
              <a:t>Every Mwangaza analysis ends the same way: a </a:t>
            </a:r>
            <a:r>
              <a:rPr lang="en-US" sz="1050" noProof="1" b="1">
                <a:solidFill>
                  <a:srgbClr val="B56E00"/>
                </a:solidFill>
                <a:latin typeface="MiSans"/>
                <a:ea typeface="MiSans"/>
              </a:rPr>
              <a:t>DhowCSD bid walkthrough</a:t>
            </a:r>
            <a:r>
              <a:rPr lang="en-US" sz="1050" noProof="1">
                <a:solidFill>
                  <a:srgbClr val="14213D"/>
                </a:solidFill>
                <a:latin typeface="MiSans"/>
                <a:ea typeface="MiSans"/>
              </a:rPr>
              <a:t> — insight closes into action, by design.</a:t>
            </a:r>
            <a:endParaRPr lang="en-US" sz="1050" noProof="1"/>
          </a:p>
        </p:txBody>
      </p:sp>
      <p:sp>
        <p:nvSpPr>
          <p:cNvPr id="16" name="pagenum"/>
          <p:cNvSpPr txBox="1"/>
          <p:nvPr/>
        </p:nvSpPr>
        <p:spPr>
          <a:xfrm>
            <a:off x="11176000" y="6451600"/>
            <a:ext cx="508000" cy="152400"/>
          </a:xfrm>
          <a:prstGeom prst="rect">
            <a:avLst/>
          </a:prstGeom>
          <a:noFill/>
          <a:ln>
            <a:noFill/>
          </a:ln>
        </p:spPr>
        <p:txBody>
          <a:bodyPr lIns="0" rIns="0" tIns="0" bIns="0" wrap="none" rtlCol="0" anchor="t"/>
          <a:lstStyle/>
          <a:p>
            <a:pPr algn="r">
              <a:lnSpc>
                <a:spcPct val="140000"/>
              </a:lnSpc>
            </a:pPr>
            <a:r>
              <a:rPr lang="en-US" sz="800" noProof="1">
                <a:solidFill>
                  <a:srgbClr val="A89580"/>
                </a:solidFill>
                <a:latin typeface="QuattrocentoSans"/>
                <a:ea typeface="QuattrocentoSans"/>
              </a:rPr>
              <a:t>09</a:t>
            </a:r>
            <a:endParaRPr lang="en-US" sz="800" noProof="1"/>
          </a:p>
        </p:txBody>
      </p:sp>
    </p:spTree>
  </p:cSld>
  <p:clrMapOvr>
    <a:masterClrMapping/>
  </p:clrMapOvr>
</p:sld>
</file>

<file path=ppt/theme/theme1.xml><?xml version="1.0" encoding="utf-8"?>
<a:theme xmlns:a="http://schemas.openxmlformats.org/drawingml/2006/main" name="PPTD">
  <a:themeElements>
    <a:clrScheme name="PPTD">
      <a:dk1>
        <a:srgbClr val="000000"/>
      </a:dk1>
      <a:lt1>
        <a:srgbClr val="FFFFFF"/>
      </a:lt1>
      <a:dk2>
        <a:srgbClr val="1F2937"/>
      </a:dk2>
      <a:lt2>
        <a:srgbClr val="F3F4F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PTD">
      <a:majorFont>
        <a:latin typeface="MiSans"/>
        <a:ea typeface="MiSans"/>
        <a:cs typeface="MiSans"/>
      </a:majorFont>
      <a:minorFont>
        <a:latin typeface="MiSans"/>
        <a:ea typeface="MiSans"/>
        <a:cs typeface="MiSans"/>
      </a:minorFont>
    </a:fontScheme>
    <a:fmtScheme name="PPTD">
      <a:fillStyleLst>
        <a:solidFill>
          <a:schemeClr val="accent1"/>
        </a:solidFill>
        <a:solidFill>
          <a:schemeClr val="accent2"/>
        </a:solidFill>
        <a:solidFill>
          <a:schemeClr val="accent3"/>
        </a:solidFill>
      </a:fillStyleLst>
      <a:lnStyleLst>
        <a:ln w="6350" cap="flat" cmpd="sng" algn="ctr">
          <a:solidFill>
            <a:schemeClr val="accent1"/>
          </a:solidFill>
          <a:prstDash val="solid"/>
        </a:ln>
        <a:ln w="12700" cap="flat" cmpd="sng" algn="ctr">
          <a:solidFill>
            <a:schemeClr val="accent1"/>
          </a:solidFill>
          <a:prstDash val="solid"/>
        </a:ln>
        <a:ln w="19050" cap="flat" cmpd="sng" algn="ctr">
          <a:solidFill>
            <a:schemeClr val="accent1"/>
          </a:solidFill>
          <a:prstDash val="solid"/>
        </a:ln>
      </a:lnStyleLst>
      <a:effectStyleLst>
        <a:effectStyle>
          <a:effectLst/>
        </a:effectStyle>
        <a:effectStyle>
          <a:effectLst/>
        </a:effectStyle>
        <a:effectStyle>
          <a:effectLst/>
        </a:effectStyle>
      </a:effectStyleLst>
      <a:bgFillStyleLst>
        <a:solidFill>
          <a:schemeClr val="lt1"/>
        </a:solidFill>
        <a:solidFill>
          <a:schemeClr val="lt2"/>
        </a:solidFill>
        <a:solidFill>
          <a:schemeClr val="dk1"/>
        </a:solidFill>
      </a:bgFillStyleLst>
    </a:fmtScheme>
  </a:themeElements>
</a:theme>
</file>

<file path=customXml/provenance.xml><?xml version="1.0" encoding="utf-8"?>
<provenance xmlns="urn:kimi:pptd:provenance">
  <producer>Kimi Slides/Design</producer>
  <statement>Built by Kimi Slides/Design with PPTD</statement>
</provenance>
</file>

<file path=docProps/app.xml><?xml version="1.0" encoding="utf-8"?>
<Properties xmlns="http://schemas.openxmlformats.org/officeDocument/2006/extended-properties">
  <Application>Neo Design</Application>
  <Company>Moonshot</Company>
  <Slides>20</Slides>
</Properties>
</file>

<file path=docProps/core.xml><?xml version="1.0" encoding="utf-8"?>
<cp:coreProperties xmlns:cp="http://schemas.openxmlformats.org/package/2006/metadata/core-properties" xmlns:dc="http://purl.org/dc/elements/1.1/">
  <dc:title>JiPange × Mwangaza Yield — Strategic Partnership Deck</dc:title>
  <dc:subject>JiPange × Mwangaza Yield — Strategic Partnership Deck</dc:subject>
  <dc:creator>Kimi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{"Label":"JiPange × Mwangaza Yield — Strategic Partnership Deck","ContentProducer":"001191110108MACG2KBH8F10000","ProduceID":"19fa92bd-5b12-8951-8000-000023b93d2d","ReservedCode1":"","ContentPropagator":"001191110108MACG2KBH8F20000","PropagateID":"19fa928b-de12-8208-8000-09fc74337a9d","ReservedCode2":""}</vt:lpwstr>
  </property>
</Properties>
</file>